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3"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8288000" cy="10287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6" d="100"/>
          <a:sy n="46" d="100"/>
        </p:scale>
        <p:origin x="75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3.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19.sv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svg"/><Relationship Id="rId7" Type="http://schemas.openxmlformats.org/officeDocument/2006/relationships/image" Target="../media/image9.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7.svg"/><Relationship Id="rId4" Type="http://schemas.openxmlformats.org/officeDocument/2006/relationships/image" Target="../media/image26.png"/><Relationship Id="rId9" Type="http://schemas.openxmlformats.org/officeDocument/2006/relationships/image" Target="../media/image29.sv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9.sv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8.sv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9.sv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8.sv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9.svg"/><Relationship Id="rId7" Type="http://schemas.openxmlformats.org/officeDocument/2006/relationships/image" Target="../media/image42.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6.svg"/><Relationship Id="rId5" Type="http://schemas.openxmlformats.org/officeDocument/2006/relationships/image" Target="../media/image40.sv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sv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8.sv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8.sv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8.sv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8.sv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8.sv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8.sv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8.sv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0.sv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2.sv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56.sv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60.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67469608" cy="37951655"/>
          </a:xfrm>
        </p:grpSpPr>
        <p:sp>
          <p:nvSpPr>
            <p:cNvPr id="3" name="Freeform 3"/>
            <p:cNvSpPr/>
            <p:nvPr/>
          </p:nvSpPr>
          <p:spPr>
            <a:xfrm>
              <a:off x="72390" y="72390"/>
              <a:ext cx="67324829" cy="37806876"/>
            </a:xfrm>
            <a:custGeom>
              <a:avLst/>
              <a:gdLst/>
              <a:ahLst/>
              <a:cxnLst/>
              <a:rect l="l" t="t" r="r" b="b"/>
              <a:pathLst>
                <a:path w="67324829" h="37806876">
                  <a:moveTo>
                    <a:pt x="0" y="0"/>
                  </a:moveTo>
                  <a:lnTo>
                    <a:pt x="67324829" y="0"/>
                  </a:lnTo>
                  <a:lnTo>
                    <a:pt x="67324829" y="37806876"/>
                  </a:lnTo>
                  <a:lnTo>
                    <a:pt x="0" y="37806876"/>
                  </a:lnTo>
                  <a:lnTo>
                    <a:pt x="0" y="0"/>
                  </a:lnTo>
                  <a:close/>
                </a:path>
              </a:pathLst>
            </a:custGeom>
            <a:solidFill>
              <a:srgbClr val="FF3131"/>
            </a:solidFill>
          </p:spPr>
        </p:sp>
        <p:sp>
          <p:nvSpPr>
            <p:cNvPr id="4" name="Freeform 4"/>
            <p:cNvSpPr/>
            <p:nvPr/>
          </p:nvSpPr>
          <p:spPr>
            <a:xfrm>
              <a:off x="0" y="0"/>
              <a:ext cx="67469606" cy="37951656"/>
            </a:xfrm>
            <a:custGeom>
              <a:avLst/>
              <a:gdLst/>
              <a:ahLst/>
              <a:cxnLst/>
              <a:rect l="l" t="t" r="r" b="b"/>
              <a:pathLst>
                <a:path w="67469606" h="37951656">
                  <a:moveTo>
                    <a:pt x="67324827" y="37806874"/>
                  </a:moveTo>
                  <a:lnTo>
                    <a:pt x="67469606" y="37806874"/>
                  </a:lnTo>
                  <a:lnTo>
                    <a:pt x="67469606" y="37951656"/>
                  </a:lnTo>
                  <a:lnTo>
                    <a:pt x="67324827" y="37951656"/>
                  </a:lnTo>
                  <a:lnTo>
                    <a:pt x="67324827" y="37806874"/>
                  </a:lnTo>
                  <a:close/>
                  <a:moveTo>
                    <a:pt x="0" y="144780"/>
                  </a:moveTo>
                  <a:lnTo>
                    <a:pt x="144780" y="144780"/>
                  </a:lnTo>
                  <a:lnTo>
                    <a:pt x="144780" y="37806874"/>
                  </a:lnTo>
                  <a:lnTo>
                    <a:pt x="0" y="37806874"/>
                  </a:lnTo>
                  <a:lnTo>
                    <a:pt x="0" y="144780"/>
                  </a:lnTo>
                  <a:close/>
                  <a:moveTo>
                    <a:pt x="0" y="37806874"/>
                  </a:moveTo>
                  <a:lnTo>
                    <a:pt x="144780" y="37806874"/>
                  </a:lnTo>
                  <a:lnTo>
                    <a:pt x="144780" y="37951656"/>
                  </a:lnTo>
                  <a:lnTo>
                    <a:pt x="0" y="37951656"/>
                  </a:lnTo>
                  <a:lnTo>
                    <a:pt x="0" y="37806874"/>
                  </a:lnTo>
                  <a:close/>
                  <a:moveTo>
                    <a:pt x="67324827" y="144780"/>
                  </a:moveTo>
                  <a:lnTo>
                    <a:pt x="67469606" y="144780"/>
                  </a:lnTo>
                  <a:lnTo>
                    <a:pt x="67469606" y="37806874"/>
                  </a:lnTo>
                  <a:lnTo>
                    <a:pt x="67324827" y="37806874"/>
                  </a:lnTo>
                  <a:lnTo>
                    <a:pt x="67324827" y="144780"/>
                  </a:lnTo>
                  <a:close/>
                  <a:moveTo>
                    <a:pt x="144780" y="37806874"/>
                  </a:moveTo>
                  <a:lnTo>
                    <a:pt x="67324827" y="37806874"/>
                  </a:lnTo>
                  <a:lnTo>
                    <a:pt x="67324827" y="37951656"/>
                  </a:lnTo>
                  <a:lnTo>
                    <a:pt x="144780" y="37951656"/>
                  </a:lnTo>
                  <a:lnTo>
                    <a:pt x="144780" y="37806874"/>
                  </a:lnTo>
                  <a:close/>
                  <a:moveTo>
                    <a:pt x="67324827" y="0"/>
                  </a:moveTo>
                  <a:lnTo>
                    <a:pt x="67469606" y="0"/>
                  </a:lnTo>
                  <a:lnTo>
                    <a:pt x="67469606" y="144780"/>
                  </a:lnTo>
                  <a:lnTo>
                    <a:pt x="67324827" y="144780"/>
                  </a:lnTo>
                  <a:lnTo>
                    <a:pt x="67324827" y="0"/>
                  </a:lnTo>
                  <a:close/>
                  <a:moveTo>
                    <a:pt x="0" y="0"/>
                  </a:moveTo>
                  <a:lnTo>
                    <a:pt x="144780" y="0"/>
                  </a:lnTo>
                  <a:lnTo>
                    <a:pt x="144780" y="144780"/>
                  </a:lnTo>
                  <a:lnTo>
                    <a:pt x="0" y="144780"/>
                  </a:lnTo>
                  <a:lnTo>
                    <a:pt x="0" y="0"/>
                  </a:lnTo>
                  <a:close/>
                  <a:moveTo>
                    <a:pt x="144780" y="0"/>
                  </a:moveTo>
                  <a:lnTo>
                    <a:pt x="67324827" y="0"/>
                  </a:lnTo>
                  <a:lnTo>
                    <a:pt x="67324827" y="144780"/>
                  </a:lnTo>
                  <a:lnTo>
                    <a:pt x="144780" y="144780"/>
                  </a:lnTo>
                  <a:lnTo>
                    <a:pt x="144780" y="0"/>
                  </a:lnTo>
                  <a:close/>
                </a:path>
              </a:pathLst>
            </a:custGeom>
            <a:solidFill>
              <a:srgbClr val="D2C1B3"/>
            </a:solidFill>
          </p:spPr>
        </p:sp>
      </p:grpSp>
      <p:sp>
        <p:nvSpPr>
          <p:cNvPr id="5" name="TextBox 5"/>
          <p:cNvSpPr txBox="1"/>
          <p:nvPr/>
        </p:nvSpPr>
        <p:spPr>
          <a:xfrm>
            <a:off x="1028700" y="2275064"/>
            <a:ext cx="16230600" cy="5323835"/>
          </a:xfrm>
          <a:prstGeom prst="rect">
            <a:avLst/>
          </a:prstGeom>
        </p:spPr>
        <p:txBody>
          <a:bodyPr lIns="0" tIns="0" rIns="0" bIns="0" rtlCol="0" anchor="t">
            <a:spAutoFit/>
          </a:bodyPr>
          <a:lstStyle/>
          <a:p>
            <a:pPr algn="l">
              <a:lnSpc>
                <a:spcPts val="12599"/>
              </a:lnSpc>
            </a:pPr>
            <a:r>
              <a:rPr lang="en-US" sz="9000" b="1">
                <a:solidFill>
                  <a:srgbClr val="F6F6F6"/>
                </a:solidFill>
                <a:latin typeface="Quicksand Bold"/>
                <a:ea typeface="Quicksand Bold"/>
                <a:cs typeface="Quicksand Bold"/>
                <a:sym typeface="Quicksand Bold"/>
              </a:rPr>
              <a:t>VADEMECUM </a:t>
            </a:r>
          </a:p>
          <a:p>
            <a:pPr algn="l">
              <a:lnSpc>
                <a:spcPts val="7420"/>
              </a:lnSpc>
            </a:pPr>
            <a:r>
              <a:rPr lang="en-US" sz="5300" b="1">
                <a:solidFill>
                  <a:srgbClr val="F6F6F6"/>
                </a:solidFill>
                <a:latin typeface="Quicksand Bold"/>
                <a:ea typeface="Quicksand Bold"/>
                <a:cs typeface="Quicksand Bold"/>
                <a:sym typeface="Quicksand Bold"/>
              </a:rPr>
              <a:t>PER LA PREVENZIONE, </a:t>
            </a:r>
          </a:p>
          <a:p>
            <a:pPr algn="l">
              <a:lnSpc>
                <a:spcPts val="7420"/>
              </a:lnSpc>
            </a:pPr>
            <a:r>
              <a:rPr lang="en-US" sz="5300" b="1">
                <a:solidFill>
                  <a:srgbClr val="F6F6F6"/>
                </a:solidFill>
                <a:latin typeface="Quicksand Bold"/>
                <a:ea typeface="Quicksand Bold"/>
                <a:cs typeface="Quicksand Bold"/>
                <a:sym typeface="Quicksand Bold"/>
              </a:rPr>
              <a:t>INDIVIDUAZIONE PRECOCE </a:t>
            </a:r>
          </a:p>
          <a:p>
            <a:pPr algn="l">
              <a:lnSpc>
                <a:spcPts val="7420"/>
              </a:lnSpc>
            </a:pPr>
            <a:r>
              <a:rPr lang="en-US" sz="5300" b="1">
                <a:solidFill>
                  <a:srgbClr val="F6F6F6"/>
                </a:solidFill>
                <a:latin typeface="Quicksand Bold"/>
                <a:ea typeface="Quicksand Bold"/>
                <a:cs typeface="Quicksand Bold"/>
                <a:sym typeface="Quicksand Bold"/>
              </a:rPr>
              <a:t>E GESTIONE DEI FENOMENI DI </a:t>
            </a:r>
          </a:p>
          <a:p>
            <a:pPr algn="l">
              <a:lnSpc>
                <a:spcPts val="7420"/>
              </a:lnSpc>
            </a:pPr>
            <a:r>
              <a:rPr lang="en-US" sz="5300" b="1">
                <a:solidFill>
                  <a:srgbClr val="F6F6F6"/>
                </a:solidFill>
                <a:latin typeface="Quicksand Bold"/>
                <a:ea typeface="Quicksand Bold"/>
                <a:cs typeface="Quicksand Bold"/>
                <a:sym typeface="Quicksand Bold"/>
              </a:rPr>
              <a:t>BULLISMO E CYBERBULLISMO</a:t>
            </a:r>
          </a:p>
        </p:txBody>
      </p:sp>
      <p:sp>
        <p:nvSpPr>
          <p:cNvPr id="6" name="Freeform 6"/>
          <p:cNvSpPr/>
          <p:nvPr/>
        </p:nvSpPr>
        <p:spPr>
          <a:xfrm flipH="1">
            <a:off x="11421631" y="2787864"/>
            <a:ext cx="5530613" cy="7499136"/>
          </a:xfrm>
          <a:custGeom>
            <a:avLst/>
            <a:gdLst/>
            <a:ahLst/>
            <a:cxnLst/>
            <a:rect l="l" t="t" r="r" b="b"/>
            <a:pathLst>
              <a:path w="5530613" h="7499136">
                <a:moveTo>
                  <a:pt x="5530613" y="0"/>
                </a:moveTo>
                <a:lnTo>
                  <a:pt x="0" y="0"/>
                </a:lnTo>
                <a:lnTo>
                  <a:pt x="0" y="7499136"/>
                </a:lnTo>
                <a:lnTo>
                  <a:pt x="5530613" y="7499136"/>
                </a:lnTo>
                <a:lnTo>
                  <a:pt x="5530613"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7" name="Group 7"/>
          <p:cNvGrpSpPr/>
          <p:nvPr/>
        </p:nvGrpSpPr>
        <p:grpSpPr>
          <a:xfrm>
            <a:off x="1028700" y="9258300"/>
            <a:ext cx="3633660" cy="556272"/>
            <a:chOff x="0" y="0"/>
            <a:chExt cx="4844881" cy="741696"/>
          </a:xfrm>
        </p:grpSpPr>
        <p:sp>
          <p:nvSpPr>
            <p:cNvPr id="8" name="Freeform 8"/>
            <p:cNvSpPr/>
            <p:nvPr/>
          </p:nvSpPr>
          <p:spPr>
            <a:xfrm>
              <a:off x="4035508" y="0"/>
              <a:ext cx="809373" cy="741696"/>
            </a:xfrm>
            <a:custGeom>
              <a:avLst/>
              <a:gdLst/>
              <a:ahLst/>
              <a:cxnLst/>
              <a:rect l="l" t="t" r="r" b="b"/>
              <a:pathLst>
                <a:path w="809373" h="741696">
                  <a:moveTo>
                    <a:pt x="0" y="0"/>
                  </a:moveTo>
                  <a:lnTo>
                    <a:pt x="809373" y="0"/>
                  </a:lnTo>
                  <a:lnTo>
                    <a:pt x="809373" y="741696"/>
                  </a:lnTo>
                  <a:lnTo>
                    <a:pt x="0" y="7416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0" y="109653"/>
              <a:ext cx="4035508" cy="484290"/>
            </a:xfrm>
            <a:prstGeom prst="rect">
              <a:avLst/>
            </a:prstGeom>
          </p:spPr>
          <p:txBody>
            <a:bodyPr lIns="0" tIns="0" rIns="0" bIns="0" rtlCol="0" anchor="t">
              <a:spAutoFit/>
            </a:bodyPr>
            <a:lstStyle/>
            <a:p>
              <a:pPr algn="l">
                <a:lnSpc>
                  <a:spcPts val="3080"/>
                </a:lnSpc>
              </a:pPr>
              <a:r>
                <a:rPr lang="en-US" sz="2200" b="1">
                  <a:solidFill>
                    <a:srgbClr val="353581"/>
                  </a:solidFill>
                  <a:latin typeface="Quicksand Bold"/>
                  <a:ea typeface="Quicksand Bold"/>
                  <a:cs typeface="Quicksand Bold"/>
                  <a:sym typeface="Quicksand Bold"/>
                </a:rPr>
                <a:t>TEAM ANTIBULLISMO</a:t>
              </a:r>
            </a:p>
          </p:txBody>
        </p:sp>
      </p:grpSp>
      <p:sp>
        <p:nvSpPr>
          <p:cNvPr id="10" name="Freeform 10"/>
          <p:cNvSpPr/>
          <p:nvPr/>
        </p:nvSpPr>
        <p:spPr>
          <a:xfrm>
            <a:off x="1028700" y="576068"/>
            <a:ext cx="822297" cy="827280"/>
          </a:xfrm>
          <a:custGeom>
            <a:avLst/>
            <a:gdLst/>
            <a:ahLst/>
            <a:cxnLst/>
            <a:rect l="l" t="t" r="r" b="b"/>
            <a:pathLst>
              <a:path w="822297" h="827280">
                <a:moveTo>
                  <a:pt x="0" y="0"/>
                </a:moveTo>
                <a:lnTo>
                  <a:pt x="822297" y="0"/>
                </a:lnTo>
                <a:lnTo>
                  <a:pt x="822297" y="827280"/>
                </a:lnTo>
                <a:lnTo>
                  <a:pt x="0" y="827280"/>
                </a:lnTo>
                <a:lnTo>
                  <a:pt x="0" y="0"/>
                </a:lnTo>
                <a:close/>
              </a:path>
            </a:pathLst>
          </a:custGeom>
          <a:blipFill>
            <a:blip r:embed="rId6"/>
            <a:stretch>
              <a:fillRect/>
            </a:stretch>
          </a:blipFill>
        </p:spPr>
      </p:sp>
      <p:sp>
        <p:nvSpPr>
          <p:cNvPr id="11" name="TextBox 11"/>
          <p:cNvSpPr txBox="1"/>
          <p:nvPr/>
        </p:nvSpPr>
        <p:spPr>
          <a:xfrm>
            <a:off x="1992118" y="754759"/>
            <a:ext cx="8847874" cy="422273"/>
          </a:xfrm>
          <a:prstGeom prst="rect">
            <a:avLst/>
          </a:prstGeom>
        </p:spPr>
        <p:txBody>
          <a:bodyPr lIns="0" tIns="0" rIns="0" bIns="0" rtlCol="0" anchor="t">
            <a:spAutoFit/>
          </a:bodyPr>
          <a:lstStyle/>
          <a:p>
            <a:pPr algn="ctr">
              <a:lnSpc>
                <a:spcPts val="3500"/>
              </a:lnSpc>
            </a:pPr>
            <a:r>
              <a:rPr lang="en-US" sz="2500" b="1">
                <a:solidFill>
                  <a:srgbClr val="353581"/>
                </a:solidFill>
                <a:latin typeface="Quicksand Bold"/>
                <a:ea typeface="Quicksand Bold"/>
                <a:cs typeface="Quicksand Bold"/>
                <a:sym typeface="Quicksand Bold"/>
              </a:rPr>
              <a:t>Istituto Comprensivo Falcomatà-Archi - Reggio Calabria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E7D6C8"/>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E7D6C8"/>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TextBox 11"/>
          <p:cNvSpPr txBox="1"/>
          <p:nvPr/>
        </p:nvSpPr>
        <p:spPr>
          <a:xfrm>
            <a:off x="1028700" y="2999170"/>
            <a:ext cx="16230600" cy="6556375"/>
          </a:xfrm>
          <a:prstGeom prst="rect">
            <a:avLst/>
          </a:prstGeom>
        </p:spPr>
        <p:txBody>
          <a:bodyPr lIns="0" tIns="0" rIns="0" bIns="0" rtlCol="0" anchor="t">
            <a:spAutoFit/>
          </a:bodyPr>
          <a:lstStyle/>
          <a:p>
            <a:pPr algn="just">
              <a:lnSpc>
                <a:spcPts val="3499"/>
              </a:lnSpc>
            </a:pPr>
            <a:r>
              <a:rPr lang="en-US" sz="2499">
                <a:solidFill>
                  <a:srgbClr val="2B2B2B"/>
                </a:solidFill>
                <a:latin typeface="Quicksand"/>
                <a:ea typeface="Quicksand"/>
                <a:cs typeface="Quicksand"/>
                <a:sym typeface="Quicksand"/>
              </a:rPr>
              <a:t>I</a:t>
            </a:r>
            <a:r>
              <a:rPr lang="en-US" sz="2499" b="1">
                <a:solidFill>
                  <a:srgbClr val="2B2B2B"/>
                </a:solidFill>
                <a:latin typeface="Quicksand Bold"/>
                <a:ea typeface="Quicksand Bold"/>
                <a:cs typeface="Quicksand Bold"/>
                <a:sym typeface="Quicksand Bold"/>
              </a:rPr>
              <a:t>l contrasto al bullismo e al cyberbullismo si fonda su un solido quadro normativo che negli anni si è progressivamente ampliato.</a:t>
            </a:r>
          </a:p>
          <a:p>
            <a:pPr algn="just">
              <a:lnSpc>
                <a:spcPts val="3499"/>
              </a:lnSpc>
            </a:pPr>
            <a:endParaRPr lang="en-US" sz="2499" b="1">
              <a:solidFill>
                <a:srgbClr val="2B2B2B"/>
              </a:solidFill>
              <a:latin typeface="Quicksand Bold"/>
              <a:ea typeface="Quicksand Bold"/>
              <a:cs typeface="Quicksand Bold"/>
              <a:sym typeface="Quicksand Bold"/>
            </a:endParaRPr>
          </a:p>
          <a:p>
            <a:pPr marL="539749" lvl="1" indent="-269875" algn="just">
              <a:lnSpc>
                <a:spcPts val="3499"/>
              </a:lnSpc>
              <a:buFont typeface="Arial"/>
              <a:buChar char="•"/>
            </a:pPr>
            <a:r>
              <a:rPr lang="en-US" sz="2499">
                <a:solidFill>
                  <a:srgbClr val="2B2B2B"/>
                </a:solidFill>
                <a:latin typeface="Quicksand"/>
                <a:ea typeface="Quicksand"/>
                <a:cs typeface="Quicksand"/>
                <a:sym typeface="Quicksand"/>
              </a:rPr>
              <a:t>La Legge 71/2017 ha segnato una svolta, introducendo strumenti specifici per tutelare i minori rispetto al cyberbullismo.</a:t>
            </a:r>
          </a:p>
          <a:p>
            <a:pPr marL="539749" lvl="1" indent="-269875" algn="just">
              <a:lnSpc>
                <a:spcPts val="3499"/>
              </a:lnSpc>
              <a:buFont typeface="Arial"/>
              <a:buChar char="•"/>
            </a:pPr>
            <a:r>
              <a:rPr lang="en-US" sz="2499">
                <a:solidFill>
                  <a:srgbClr val="2B2B2B"/>
                </a:solidFill>
                <a:latin typeface="Quicksand"/>
                <a:ea typeface="Quicksand"/>
                <a:cs typeface="Quicksand"/>
                <a:sym typeface="Quicksand"/>
              </a:rPr>
              <a:t>Con la Legge 70/2024 il legislatore ha esteso la protezione anche al bullismo in tutte le sue forme, riconoscendolo come fenomeno sociale che va affrontato non solo in ambito digitale ma anche nelle relazioni quotidiane.</a:t>
            </a:r>
          </a:p>
          <a:p>
            <a:pPr marL="539749" lvl="1" indent="-269875" algn="just">
              <a:lnSpc>
                <a:spcPts val="3499"/>
              </a:lnSpc>
              <a:buFont typeface="Arial"/>
              <a:buChar char="•"/>
            </a:pPr>
            <a:r>
              <a:rPr lang="en-US" sz="2499">
                <a:solidFill>
                  <a:srgbClr val="2B2B2B"/>
                </a:solidFill>
                <a:latin typeface="Quicksand"/>
                <a:ea typeface="Quicksand"/>
                <a:cs typeface="Quicksand"/>
                <a:sym typeface="Quicksand"/>
              </a:rPr>
              <a:t>Il Decreto Legislativo 99/2025 ha consolidato un approccio integrato, che vede scuola, famiglie, istituzioni e territorio lavorare insieme, con particolare attenzione alla prevenzione e alla responsabilizzazione educativa.</a:t>
            </a:r>
          </a:p>
          <a:p>
            <a:pPr marL="539749" lvl="1" indent="-269875" algn="just">
              <a:lnSpc>
                <a:spcPts val="3499"/>
              </a:lnSpc>
              <a:buFont typeface="Arial"/>
              <a:buChar char="•"/>
            </a:pPr>
            <a:r>
              <a:rPr lang="en-US" sz="2499">
                <a:solidFill>
                  <a:srgbClr val="2B2B2B"/>
                </a:solidFill>
                <a:latin typeface="Quicksand"/>
                <a:ea typeface="Quicksand"/>
                <a:cs typeface="Quicksand"/>
                <a:sym typeface="Quicksand"/>
              </a:rPr>
              <a:t>Le Linee di Orientamento del MIUR 2021 e la Nota 482/2021 offrono un supporto pratico alle scuole, fornendo indicazioni operative e strumenti di comprovata efficacia.</a:t>
            </a:r>
          </a:p>
          <a:p>
            <a:pPr marL="539749" lvl="1" indent="-269875" algn="just">
              <a:lnSpc>
                <a:spcPts val="3499"/>
              </a:lnSpc>
              <a:buFont typeface="Arial"/>
              <a:buChar char="•"/>
            </a:pPr>
            <a:r>
              <a:rPr lang="en-US" sz="2499">
                <a:solidFill>
                  <a:srgbClr val="2B2B2B"/>
                </a:solidFill>
                <a:latin typeface="Quicksand"/>
                <a:ea typeface="Quicksand"/>
                <a:cs typeface="Quicksand"/>
                <a:sym typeface="Quicksand"/>
              </a:rPr>
              <a:t>Infine, il Regolamento di Istituto e il Patto educativo di corresponsabilità rappresentano la traduzione concreta di questi principi nella vita scolastica quotidiana.</a:t>
            </a:r>
          </a:p>
        </p:txBody>
      </p:sp>
      <p:sp>
        <p:nvSpPr>
          <p:cNvPr id="12" name="Freeform 12"/>
          <p:cNvSpPr/>
          <p:nvPr/>
        </p:nvSpPr>
        <p:spPr>
          <a:xfrm>
            <a:off x="1643006" y="874104"/>
            <a:ext cx="1126623" cy="1126623"/>
          </a:xfrm>
          <a:custGeom>
            <a:avLst/>
            <a:gdLst/>
            <a:ahLst/>
            <a:cxnLst/>
            <a:rect l="l" t="t" r="r" b="b"/>
            <a:pathLst>
              <a:path w="1126623" h="1126623">
                <a:moveTo>
                  <a:pt x="0" y="0"/>
                </a:moveTo>
                <a:lnTo>
                  <a:pt x="1126623" y="0"/>
                </a:lnTo>
                <a:lnTo>
                  <a:pt x="1126623" y="1126623"/>
                </a:lnTo>
                <a:lnTo>
                  <a:pt x="0" y="11266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TextBox 13"/>
          <p:cNvSpPr txBox="1"/>
          <p:nvPr/>
        </p:nvSpPr>
        <p:spPr>
          <a:xfrm>
            <a:off x="2949099" y="988788"/>
            <a:ext cx="12389802"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RIFERIMENTI NORMATIVI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E7D6C8"/>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E7D6C8"/>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TextBox 11"/>
          <p:cNvSpPr txBox="1"/>
          <p:nvPr/>
        </p:nvSpPr>
        <p:spPr>
          <a:xfrm>
            <a:off x="1028700" y="2989645"/>
            <a:ext cx="16230600" cy="6802055"/>
          </a:xfrm>
          <a:prstGeom prst="rect">
            <a:avLst/>
          </a:prstGeom>
        </p:spPr>
        <p:txBody>
          <a:bodyPr lIns="0" tIns="0" rIns="0" bIns="0" rtlCol="0" anchor="t">
            <a:spAutoFit/>
          </a:bodyPr>
          <a:lstStyle/>
          <a:p>
            <a:pPr algn="just">
              <a:lnSpc>
                <a:spcPts val="4133"/>
              </a:lnSpc>
            </a:pPr>
            <a:r>
              <a:rPr lang="en-US" sz="2952">
                <a:solidFill>
                  <a:srgbClr val="2B2B2B"/>
                </a:solidFill>
                <a:latin typeface="Quicksand"/>
                <a:ea typeface="Quicksand"/>
                <a:cs typeface="Quicksand"/>
                <a:sym typeface="Quicksand"/>
              </a:rPr>
              <a:t>Il </a:t>
            </a:r>
            <a:r>
              <a:rPr lang="en-US" sz="2952" b="1">
                <a:solidFill>
                  <a:srgbClr val="FF3131"/>
                </a:solidFill>
                <a:latin typeface="Quicksand Bold"/>
                <a:ea typeface="Quicksand Bold"/>
                <a:cs typeface="Quicksand Bold"/>
                <a:sym typeface="Quicksand Bold"/>
              </a:rPr>
              <a:t>bullismo </a:t>
            </a:r>
            <a:r>
              <a:rPr lang="en-US" sz="2952">
                <a:solidFill>
                  <a:srgbClr val="2B2B2B"/>
                </a:solidFill>
                <a:latin typeface="Quicksand"/>
                <a:ea typeface="Quicksand"/>
                <a:cs typeface="Quicksand"/>
                <a:sym typeface="Quicksand"/>
              </a:rPr>
              <a:t>è un comportamento aggressivo, intenzionale e ripetuto nel tempo, messo in atto da una o più persone nei confronti di una vittima percepita come più debole o incapace di difendersi.</a:t>
            </a:r>
          </a:p>
          <a:p>
            <a:pPr algn="just">
              <a:lnSpc>
                <a:spcPts val="2007"/>
              </a:lnSpc>
            </a:pPr>
            <a:endParaRPr lang="en-US" sz="2952">
              <a:solidFill>
                <a:srgbClr val="2B2B2B"/>
              </a:solidFill>
              <a:latin typeface="Quicksand"/>
              <a:ea typeface="Quicksand"/>
              <a:cs typeface="Quicksand"/>
              <a:sym typeface="Quicksand"/>
            </a:endParaRPr>
          </a:p>
          <a:p>
            <a:pPr algn="just">
              <a:lnSpc>
                <a:spcPts val="4133"/>
              </a:lnSpc>
            </a:pPr>
            <a:r>
              <a:rPr lang="en-US" sz="2952">
                <a:solidFill>
                  <a:srgbClr val="2B2B2B"/>
                </a:solidFill>
                <a:latin typeface="Quicksand"/>
                <a:ea typeface="Quicksand"/>
                <a:cs typeface="Quicksand"/>
                <a:sym typeface="Quicksand"/>
              </a:rPr>
              <a:t> È caratterizzato da:</a:t>
            </a:r>
          </a:p>
          <a:p>
            <a:pPr marL="637458" lvl="1" indent="-318729" algn="just">
              <a:lnSpc>
                <a:spcPts val="4133"/>
              </a:lnSpc>
              <a:buFont typeface="Arial"/>
              <a:buChar char="•"/>
            </a:pPr>
            <a:r>
              <a:rPr lang="en-US" sz="2952" b="1">
                <a:solidFill>
                  <a:srgbClr val="2B2B2B"/>
                </a:solidFill>
                <a:latin typeface="Quicksand Bold"/>
                <a:ea typeface="Quicksand Bold"/>
                <a:cs typeface="Quicksand Bold"/>
                <a:sym typeface="Quicksand Bold"/>
              </a:rPr>
              <a:t>Intenzionalità:</a:t>
            </a:r>
            <a:r>
              <a:rPr lang="en-US" sz="2952">
                <a:solidFill>
                  <a:srgbClr val="2B2B2B"/>
                </a:solidFill>
                <a:latin typeface="Quicksand"/>
                <a:ea typeface="Quicksand"/>
                <a:cs typeface="Quicksand"/>
                <a:sym typeface="Quicksand"/>
              </a:rPr>
              <a:t> l’atto aggressivo non è casuale ma mirato a ferire.</a:t>
            </a:r>
          </a:p>
          <a:p>
            <a:pPr marL="637458" lvl="1" indent="-318729" algn="just">
              <a:lnSpc>
                <a:spcPts val="4133"/>
              </a:lnSpc>
              <a:buFont typeface="Arial"/>
              <a:buChar char="•"/>
            </a:pPr>
            <a:r>
              <a:rPr lang="en-US" sz="2952" b="1">
                <a:solidFill>
                  <a:srgbClr val="2B2B2B"/>
                </a:solidFill>
                <a:latin typeface="Quicksand Bold"/>
                <a:ea typeface="Quicksand Bold"/>
                <a:cs typeface="Quicksand Bold"/>
                <a:sym typeface="Quicksand Bold"/>
              </a:rPr>
              <a:t>Ripetizione:</a:t>
            </a:r>
            <a:r>
              <a:rPr lang="en-US" sz="2952">
                <a:solidFill>
                  <a:srgbClr val="2B2B2B"/>
                </a:solidFill>
                <a:latin typeface="Quicksand"/>
                <a:ea typeface="Quicksand"/>
                <a:cs typeface="Quicksand"/>
                <a:sym typeface="Quicksand"/>
              </a:rPr>
              <a:t> il comportamento si ripete in modo sistematico e non si esaurisce in un singolo episodio.</a:t>
            </a:r>
          </a:p>
          <a:p>
            <a:pPr marL="637458" lvl="1" indent="-318729" algn="just">
              <a:lnSpc>
                <a:spcPts val="4133"/>
              </a:lnSpc>
              <a:buFont typeface="Arial"/>
              <a:buChar char="•"/>
            </a:pPr>
            <a:r>
              <a:rPr lang="en-US" sz="2952" b="1">
                <a:solidFill>
                  <a:srgbClr val="2B2B2B"/>
                </a:solidFill>
                <a:latin typeface="Quicksand Bold"/>
                <a:ea typeface="Quicksand Bold"/>
                <a:cs typeface="Quicksand Bold"/>
                <a:sym typeface="Quicksand Bold"/>
              </a:rPr>
              <a:t>Asimmetria di potere:</a:t>
            </a:r>
            <a:r>
              <a:rPr lang="en-US" sz="2952">
                <a:solidFill>
                  <a:srgbClr val="2B2B2B"/>
                </a:solidFill>
                <a:latin typeface="Quicksand"/>
                <a:ea typeface="Quicksand"/>
                <a:cs typeface="Quicksand"/>
                <a:sym typeface="Quicksand"/>
              </a:rPr>
              <a:t> c’è uno squilibrio tra chi agisce e chi subisce, in termini di forza fisica, status sociale, influenza o gruppo di sostegno.</a:t>
            </a:r>
          </a:p>
          <a:p>
            <a:pPr algn="just">
              <a:lnSpc>
                <a:spcPts val="2273"/>
              </a:lnSpc>
            </a:pPr>
            <a:endParaRPr lang="en-US" sz="2952">
              <a:solidFill>
                <a:srgbClr val="2B2B2B"/>
              </a:solidFill>
              <a:latin typeface="Quicksand"/>
              <a:ea typeface="Quicksand"/>
              <a:cs typeface="Quicksand"/>
              <a:sym typeface="Quicksand"/>
            </a:endParaRPr>
          </a:p>
          <a:p>
            <a:pPr algn="just">
              <a:lnSpc>
                <a:spcPts val="4133"/>
              </a:lnSpc>
            </a:pPr>
            <a:r>
              <a:rPr lang="en-US" sz="2952">
                <a:solidFill>
                  <a:srgbClr val="2B2B2B"/>
                </a:solidFill>
                <a:latin typeface="Quicksand"/>
                <a:ea typeface="Quicksand"/>
                <a:cs typeface="Quicksand"/>
                <a:sym typeface="Quicksand"/>
              </a:rPr>
              <a:t>Il bullismo non è quindi un semplice litigio o conflitto tra pari, ma una forma di violenza psicologica, verbale o fisica che mina la dignità della vittima.</a:t>
            </a:r>
          </a:p>
          <a:p>
            <a:pPr algn="just">
              <a:lnSpc>
                <a:spcPts val="4133"/>
              </a:lnSpc>
            </a:pPr>
            <a:endParaRPr lang="en-US" sz="2952">
              <a:solidFill>
                <a:srgbClr val="2B2B2B"/>
              </a:solidFill>
              <a:latin typeface="Quicksand"/>
              <a:ea typeface="Quicksand"/>
              <a:cs typeface="Quicksand"/>
              <a:sym typeface="Quicksand"/>
            </a:endParaRPr>
          </a:p>
        </p:txBody>
      </p:sp>
      <p:sp>
        <p:nvSpPr>
          <p:cNvPr id="12" name="TextBox 12"/>
          <p:cNvSpPr txBox="1"/>
          <p:nvPr/>
        </p:nvSpPr>
        <p:spPr>
          <a:xfrm>
            <a:off x="2949099" y="988788"/>
            <a:ext cx="12389802"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DEFINIZIONE DI BULLISMO</a:t>
            </a:r>
          </a:p>
        </p:txBody>
      </p:sp>
      <p:sp>
        <p:nvSpPr>
          <p:cNvPr id="13" name="Freeform 13"/>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01447"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BBADA2"/>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BBADA2"/>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2" name="Group 12"/>
          <p:cNvGrpSpPr/>
          <p:nvPr/>
        </p:nvGrpSpPr>
        <p:grpSpPr>
          <a:xfrm>
            <a:off x="1161688" y="2945018"/>
            <a:ext cx="3340938" cy="6313282"/>
            <a:chOff x="0" y="0"/>
            <a:chExt cx="879918" cy="1662757"/>
          </a:xfrm>
        </p:grpSpPr>
        <p:sp>
          <p:nvSpPr>
            <p:cNvPr id="13" name="Freeform 13"/>
            <p:cNvSpPr/>
            <p:nvPr/>
          </p:nvSpPr>
          <p:spPr>
            <a:xfrm>
              <a:off x="0" y="0"/>
              <a:ext cx="879918" cy="1662757"/>
            </a:xfrm>
            <a:custGeom>
              <a:avLst/>
              <a:gdLst/>
              <a:ahLst/>
              <a:cxnLst/>
              <a:rect l="l" t="t" r="r" b="b"/>
              <a:pathLst>
                <a:path w="879918" h="1662757">
                  <a:moveTo>
                    <a:pt x="0" y="0"/>
                  </a:moveTo>
                  <a:lnTo>
                    <a:pt x="879918" y="0"/>
                  </a:lnTo>
                  <a:lnTo>
                    <a:pt x="879918" y="1662757"/>
                  </a:lnTo>
                  <a:lnTo>
                    <a:pt x="0" y="1662757"/>
                  </a:lnTo>
                  <a:close/>
                </a:path>
              </a:pathLst>
            </a:custGeom>
            <a:solidFill>
              <a:srgbClr val="DDC6C6"/>
            </a:solidFill>
          </p:spPr>
        </p:sp>
        <p:sp>
          <p:nvSpPr>
            <p:cNvPr id="14" name="TextBox 14"/>
            <p:cNvSpPr txBox="1"/>
            <p:nvPr/>
          </p:nvSpPr>
          <p:spPr>
            <a:xfrm>
              <a:off x="0" y="-28575"/>
              <a:ext cx="879918" cy="1691332"/>
            </a:xfrm>
            <a:prstGeom prst="rect">
              <a:avLst/>
            </a:prstGeom>
          </p:spPr>
          <p:txBody>
            <a:bodyPr lIns="50800" tIns="50800" rIns="50800" bIns="50800" rtlCol="0" anchor="ctr"/>
            <a:lstStyle/>
            <a:p>
              <a:pPr algn="ctr">
                <a:lnSpc>
                  <a:spcPts val="2430"/>
                </a:lnSpc>
              </a:pPr>
              <a:endParaRPr/>
            </a:p>
          </p:txBody>
        </p:sp>
      </p:grpSp>
      <p:grpSp>
        <p:nvGrpSpPr>
          <p:cNvPr id="15" name="Group 15"/>
          <p:cNvGrpSpPr/>
          <p:nvPr/>
        </p:nvGrpSpPr>
        <p:grpSpPr>
          <a:xfrm>
            <a:off x="1326360" y="3074722"/>
            <a:ext cx="3011594" cy="1272192"/>
            <a:chOff x="0" y="0"/>
            <a:chExt cx="793177" cy="335063"/>
          </a:xfrm>
        </p:grpSpPr>
        <p:sp>
          <p:nvSpPr>
            <p:cNvPr id="16" name="Freeform 16"/>
            <p:cNvSpPr/>
            <p:nvPr/>
          </p:nvSpPr>
          <p:spPr>
            <a:xfrm>
              <a:off x="0" y="0"/>
              <a:ext cx="793177" cy="335063"/>
            </a:xfrm>
            <a:custGeom>
              <a:avLst/>
              <a:gdLst/>
              <a:ahLst/>
              <a:cxnLst/>
              <a:rect l="l" t="t" r="r" b="b"/>
              <a:pathLst>
                <a:path w="793177" h="335063">
                  <a:moveTo>
                    <a:pt x="0" y="0"/>
                  </a:moveTo>
                  <a:lnTo>
                    <a:pt x="793177" y="0"/>
                  </a:lnTo>
                  <a:lnTo>
                    <a:pt x="793177" y="335063"/>
                  </a:lnTo>
                  <a:lnTo>
                    <a:pt x="0" y="335063"/>
                  </a:lnTo>
                  <a:close/>
                </a:path>
              </a:pathLst>
            </a:custGeom>
            <a:solidFill>
              <a:srgbClr val="FEFFFF"/>
            </a:solidFill>
          </p:spPr>
        </p:sp>
        <p:sp>
          <p:nvSpPr>
            <p:cNvPr id="17" name="TextBox 17"/>
            <p:cNvSpPr txBox="1"/>
            <p:nvPr/>
          </p:nvSpPr>
          <p:spPr>
            <a:xfrm>
              <a:off x="0" y="-28575"/>
              <a:ext cx="793177" cy="363638"/>
            </a:xfrm>
            <a:prstGeom prst="rect">
              <a:avLst/>
            </a:prstGeom>
          </p:spPr>
          <p:txBody>
            <a:bodyPr lIns="50800" tIns="50800" rIns="50800" bIns="50800" rtlCol="0" anchor="ctr"/>
            <a:lstStyle/>
            <a:p>
              <a:pPr algn="ctr">
                <a:lnSpc>
                  <a:spcPts val="2430"/>
                </a:lnSpc>
              </a:pPr>
              <a:endParaRPr/>
            </a:p>
          </p:txBody>
        </p:sp>
      </p:grpSp>
      <p:grpSp>
        <p:nvGrpSpPr>
          <p:cNvPr id="18" name="Group 18"/>
          <p:cNvGrpSpPr/>
          <p:nvPr/>
        </p:nvGrpSpPr>
        <p:grpSpPr>
          <a:xfrm>
            <a:off x="5407816" y="2945018"/>
            <a:ext cx="3340938" cy="6313282"/>
            <a:chOff x="0" y="0"/>
            <a:chExt cx="879918" cy="1662757"/>
          </a:xfrm>
        </p:grpSpPr>
        <p:sp>
          <p:nvSpPr>
            <p:cNvPr id="19" name="Freeform 19"/>
            <p:cNvSpPr/>
            <p:nvPr/>
          </p:nvSpPr>
          <p:spPr>
            <a:xfrm>
              <a:off x="0" y="0"/>
              <a:ext cx="879918" cy="1662757"/>
            </a:xfrm>
            <a:custGeom>
              <a:avLst/>
              <a:gdLst/>
              <a:ahLst/>
              <a:cxnLst/>
              <a:rect l="l" t="t" r="r" b="b"/>
              <a:pathLst>
                <a:path w="879918" h="1662757">
                  <a:moveTo>
                    <a:pt x="0" y="0"/>
                  </a:moveTo>
                  <a:lnTo>
                    <a:pt x="879918" y="0"/>
                  </a:lnTo>
                  <a:lnTo>
                    <a:pt x="879918" y="1662757"/>
                  </a:lnTo>
                  <a:lnTo>
                    <a:pt x="0" y="1662757"/>
                  </a:lnTo>
                  <a:close/>
                </a:path>
              </a:pathLst>
            </a:custGeom>
            <a:solidFill>
              <a:srgbClr val="DDC6C6"/>
            </a:solidFill>
          </p:spPr>
        </p:sp>
        <p:sp>
          <p:nvSpPr>
            <p:cNvPr id="20" name="TextBox 20"/>
            <p:cNvSpPr txBox="1"/>
            <p:nvPr/>
          </p:nvSpPr>
          <p:spPr>
            <a:xfrm>
              <a:off x="0" y="-28575"/>
              <a:ext cx="879918" cy="1691332"/>
            </a:xfrm>
            <a:prstGeom prst="rect">
              <a:avLst/>
            </a:prstGeom>
          </p:spPr>
          <p:txBody>
            <a:bodyPr lIns="50800" tIns="50800" rIns="50800" bIns="50800" rtlCol="0" anchor="ctr"/>
            <a:lstStyle/>
            <a:p>
              <a:pPr algn="ctr">
                <a:lnSpc>
                  <a:spcPts val="2430"/>
                </a:lnSpc>
              </a:pPr>
              <a:endParaRPr/>
            </a:p>
          </p:txBody>
        </p:sp>
      </p:grpSp>
      <p:grpSp>
        <p:nvGrpSpPr>
          <p:cNvPr id="21" name="Group 21"/>
          <p:cNvGrpSpPr/>
          <p:nvPr/>
        </p:nvGrpSpPr>
        <p:grpSpPr>
          <a:xfrm>
            <a:off x="9663089" y="2945018"/>
            <a:ext cx="3340938" cy="6313282"/>
            <a:chOff x="0" y="0"/>
            <a:chExt cx="879918" cy="1662757"/>
          </a:xfrm>
        </p:grpSpPr>
        <p:sp>
          <p:nvSpPr>
            <p:cNvPr id="22" name="Freeform 22"/>
            <p:cNvSpPr/>
            <p:nvPr/>
          </p:nvSpPr>
          <p:spPr>
            <a:xfrm>
              <a:off x="0" y="0"/>
              <a:ext cx="879918" cy="1662757"/>
            </a:xfrm>
            <a:custGeom>
              <a:avLst/>
              <a:gdLst/>
              <a:ahLst/>
              <a:cxnLst/>
              <a:rect l="l" t="t" r="r" b="b"/>
              <a:pathLst>
                <a:path w="879918" h="1662757">
                  <a:moveTo>
                    <a:pt x="0" y="0"/>
                  </a:moveTo>
                  <a:lnTo>
                    <a:pt x="879918" y="0"/>
                  </a:lnTo>
                  <a:lnTo>
                    <a:pt x="879918" y="1662757"/>
                  </a:lnTo>
                  <a:lnTo>
                    <a:pt x="0" y="1662757"/>
                  </a:lnTo>
                  <a:close/>
                </a:path>
              </a:pathLst>
            </a:custGeom>
            <a:solidFill>
              <a:srgbClr val="DDC6C6"/>
            </a:solidFill>
          </p:spPr>
        </p:sp>
        <p:sp>
          <p:nvSpPr>
            <p:cNvPr id="23" name="TextBox 23"/>
            <p:cNvSpPr txBox="1"/>
            <p:nvPr/>
          </p:nvSpPr>
          <p:spPr>
            <a:xfrm>
              <a:off x="0" y="-28575"/>
              <a:ext cx="879918" cy="1691332"/>
            </a:xfrm>
            <a:prstGeom prst="rect">
              <a:avLst/>
            </a:prstGeom>
          </p:spPr>
          <p:txBody>
            <a:bodyPr lIns="50800" tIns="50800" rIns="50800" bIns="50800" rtlCol="0" anchor="ctr"/>
            <a:lstStyle/>
            <a:p>
              <a:pPr algn="ctr">
                <a:lnSpc>
                  <a:spcPts val="2430"/>
                </a:lnSpc>
              </a:pPr>
              <a:endParaRPr/>
            </a:p>
          </p:txBody>
        </p:sp>
      </p:grpSp>
      <p:grpSp>
        <p:nvGrpSpPr>
          <p:cNvPr id="24" name="Group 24"/>
          <p:cNvGrpSpPr/>
          <p:nvPr/>
        </p:nvGrpSpPr>
        <p:grpSpPr>
          <a:xfrm>
            <a:off x="13918362" y="2945018"/>
            <a:ext cx="3340938" cy="6313282"/>
            <a:chOff x="0" y="0"/>
            <a:chExt cx="879918" cy="1662757"/>
          </a:xfrm>
        </p:grpSpPr>
        <p:sp>
          <p:nvSpPr>
            <p:cNvPr id="25" name="Freeform 25"/>
            <p:cNvSpPr/>
            <p:nvPr/>
          </p:nvSpPr>
          <p:spPr>
            <a:xfrm>
              <a:off x="0" y="0"/>
              <a:ext cx="879918" cy="1662757"/>
            </a:xfrm>
            <a:custGeom>
              <a:avLst/>
              <a:gdLst/>
              <a:ahLst/>
              <a:cxnLst/>
              <a:rect l="l" t="t" r="r" b="b"/>
              <a:pathLst>
                <a:path w="879918" h="1662757">
                  <a:moveTo>
                    <a:pt x="0" y="0"/>
                  </a:moveTo>
                  <a:lnTo>
                    <a:pt x="879918" y="0"/>
                  </a:lnTo>
                  <a:lnTo>
                    <a:pt x="879918" y="1662757"/>
                  </a:lnTo>
                  <a:lnTo>
                    <a:pt x="0" y="1662757"/>
                  </a:lnTo>
                  <a:close/>
                </a:path>
              </a:pathLst>
            </a:custGeom>
            <a:solidFill>
              <a:srgbClr val="DDC6C6"/>
            </a:solidFill>
          </p:spPr>
        </p:sp>
        <p:sp>
          <p:nvSpPr>
            <p:cNvPr id="26" name="TextBox 26"/>
            <p:cNvSpPr txBox="1"/>
            <p:nvPr/>
          </p:nvSpPr>
          <p:spPr>
            <a:xfrm>
              <a:off x="0" y="-28575"/>
              <a:ext cx="879918" cy="1691332"/>
            </a:xfrm>
            <a:prstGeom prst="rect">
              <a:avLst/>
            </a:prstGeom>
          </p:spPr>
          <p:txBody>
            <a:bodyPr lIns="50800" tIns="50800" rIns="50800" bIns="50800" rtlCol="0" anchor="ctr"/>
            <a:lstStyle/>
            <a:p>
              <a:pPr algn="ctr">
                <a:lnSpc>
                  <a:spcPts val="2430"/>
                </a:lnSpc>
              </a:pPr>
              <a:endParaRPr/>
            </a:p>
          </p:txBody>
        </p:sp>
      </p:grpSp>
      <p:grpSp>
        <p:nvGrpSpPr>
          <p:cNvPr id="27" name="Group 27"/>
          <p:cNvGrpSpPr/>
          <p:nvPr/>
        </p:nvGrpSpPr>
        <p:grpSpPr>
          <a:xfrm>
            <a:off x="5572488" y="3074722"/>
            <a:ext cx="3011594" cy="1272192"/>
            <a:chOff x="0" y="0"/>
            <a:chExt cx="793177" cy="335063"/>
          </a:xfrm>
        </p:grpSpPr>
        <p:sp>
          <p:nvSpPr>
            <p:cNvPr id="28" name="Freeform 28"/>
            <p:cNvSpPr/>
            <p:nvPr/>
          </p:nvSpPr>
          <p:spPr>
            <a:xfrm>
              <a:off x="0" y="0"/>
              <a:ext cx="793177" cy="335063"/>
            </a:xfrm>
            <a:custGeom>
              <a:avLst/>
              <a:gdLst/>
              <a:ahLst/>
              <a:cxnLst/>
              <a:rect l="l" t="t" r="r" b="b"/>
              <a:pathLst>
                <a:path w="793177" h="335063">
                  <a:moveTo>
                    <a:pt x="0" y="0"/>
                  </a:moveTo>
                  <a:lnTo>
                    <a:pt x="793177" y="0"/>
                  </a:lnTo>
                  <a:lnTo>
                    <a:pt x="793177" y="335063"/>
                  </a:lnTo>
                  <a:lnTo>
                    <a:pt x="0" y="335063"/>
                  </a:lnTo>
                  <a:close/>
                </a:path>
              </a:pathLst>
            </a:custGeom>
            <a:solidFill>
              <a:srgbClr val="FEFFFF"/>
            </a:solidFill>
          </p:spPr>
        </p:sp>
        <p:sp>
          <p:nvSpPr>
            <p:cNvPr id="29" name="TextBox 29"/>
            <p:cNvSpPr txBox="1"/>
            <p:nvPr/>
          </p:nvSpPr>
          <p:spPr>
            <a:xfrm>
              <a:off x="0" y="-28575"/>
              <a:ext cx="793177" cy="363638"/>
            </a:xfrm>
            <a:prstGeom prst="rect">
              <a:avLst/>
            </a:prstGeom>
          </p:spPr>
          <p:txBody>
            <a:bodyPr lIns="50800" tIns="50800" rIns="50800" bIns="50800" rtlCol="0" anchor="ctr"/>
            <a:lstStyle/>
            <a:p>
              <a:pPr algn="ctr">
                <a:lnSpc>
                  <a:spcPts val="2430"/>
                </a:lnSpc>
              </a:pPr>
              <a:endParaRPr/>
            </a:p>
          </p:txBody>
        </p:sp>
      </p:grpSp>
      <p:grpSp>
        <p:nvGrpSpPr>
          <p:cNvPr id="30" name="Group 30"/>
          <p:cNvGrpSpPr/>
          <p:nvPr/>
        </p:nvGrpSpPr>
        <p:grpSpPr>
          <a:xfrm>
            <a:off x="9818615" y="3074722"/>
            <a:ext cx="3011594" cy="2068778"/>
            <a:chOff x="0" y="0"/>
            <a:chExt cx="793177" cy="544863"/>
          </a:xfrm>
        </p:grpSpPr>
        <p:sp>
          <p:nvSpPr>
            <p:cNvPr id="31" name="Freeform 31"/>
            <p:cNvSpPr/>
            <p:nvPr/>
          </p:nvSpPr>
          <p:spPr>
            <a:xfrm>
              <a:off x="0" y="0"/>
              <a:ext cx="793177" cy="544863"/>
            </a:xfrm>
            <a:custGeom>
              <a:avLst/>
              <a:gdLst/>
              <a:ahLst/>
              <a:cxnLst/>
              <a:rect l="l" t="t" r="r" b="b"/>
              <a:pathLst>
                <a:path w="793177" h="544863">
                  <a:moveTo>
                    <a:pt x="0" y="0"/>
                  </a:moveTo>
                  <a:lnTo>
                    <a:pt x="793177" y="0"/>
                  </a:lnTo>
                  <a:lnTo>
                    <a:pt x="793177" y="544863"/>
                  </a:lnTo>
                  <a:lnTo>
                    <a:pt x="0" y="544863"/>
                  </a:lnTo>
                  <a:close/>
                </a:path>
              </a:pathLst>
            </a:custGeom>
            <a:solidFill>
              <a:srgbClr val="FEFFFF"/>
            </a:solidFill>
          </p:spPr>
        </p:sp>
        <p:sp>
          <p:nvSpPr>
            <p:cNvPr id="32" name="TextBox 32"/>
            <p:cNvSpPr txBox="1"/>
            <p:nvPr/>
          </p:nvSpPr>
          <p:spPr>
            <a:xfrm>
              <a:off x="0" y="-28575"/>
              <a:ext cx="793177" cy="573438"/>
            </a:xfrm>
            <a:prstGeom prst="rect">
              <a:avLst/>
            </a:prstGeom>
          </p:spPr>
          <p:txBody>
            <a:bodyPr lIns="50800" tIns="50800" rIns="50800" bIns="50800" rtlCol="0" anchor="ctr"/>
            <a:lstStyle/>
            <a:p>
              <a:pPr algn="ctr">
                <a:lnSpc>
                  <a:spcPts val="2430"/>
                </a:lnSpc>
              </a:pPr>
              <a:endParaRPr/>
            </a:p>
          </p:txBody>
        </p:sp>
      </p:grpSp>
      <p:grpSp>
        <p:nvGrpSpPr>
          <p:cNvPr id="33" name="Group 33"/>
          <p:cNvGrpSpPr/>
          <p:nvPr/>
        </p:nvGrpSpPr>
        <p:grpSpPr>
          <a:xfrm>
            <a:off x="14064743" y="3074722"/>
            <a:ext cx="3011594" cy="1493791"/>
            <a:chOff x="0" y="0"/>
            <a:chExt cx="793177" cy="393426"/>
          </a:xfrm>
        </p:grpSpPr>
        <p:sp>
          <p:nvSpPr>
            <p:cNvPr id="34" name="Freeform 34"/>
            <p:cNvSpPr/>
            <p:nvPr/>
          </p:nvSpPr>
          <p:spPr>
            <a:xfrm>
              <a:off x="0" y="0"/>
              <a:ext cx="793177" cy="393426"/>
            </a:xfrm>
            <a:custGeom>
              <a:avLst/>
              <a:gdLst/>
              <a:ahLst/>
              <a:cxnLst/>
              <a:rect l="l" t="t" r="r" b="b"/>
              <a:pathLst>
                <a:path w="793177" h="393426">
                  <a:moveTo>
                    <a:pt x="0" y="0"/>
                  </a:moveTo>
                  <a:lnTo>
                    <a:pt x="793177" y="0"/>
                  </a:lnTo>
                  <a:lnTo>
                    <a:pt x="793177" y="393426"/>
                  </a:lnTo>
                  <a:lnTo>
                    <a:pt x="0" y="393426"/>
                  </a:lnTo>
                  <a:close/>
                </a:path>
              </a:pathLst>
            </a:custGeom>
            <a:solidFill>
              <a:srgbClr val="FEFFFF"/>
            </a:solidFill>
          </p:spPr>
        </p:sp>
        <p:sp>
          <p:nvSpPr>
            <p:cNvPr id="35" name="TextBox 35"/>
            <p:cNvSpPr txBox="1"/>
            <p:nvPr/>
          </p:nvSpPr>
          <p:spPr>
            <a:xfrm>
              <a:off x="0" y="-28575"/>
              <a:ext cx="793177" cy="422001"/>
            </a:xfrm>
            <a:prstGeom prst="rect">
              <a:avLst/>
            </a:prstGeom>
          </p:spPr>
          <p:txBody>
            <a:bodyPr lIns="50800" tIns="50800" rIns="50800" bIns="50800" rtlCol="0" anchor="ctr"/>
            <a:lstStyle/>
            <a:p>
              <a:pPr algn="ctr">
                <a:lnSpc>
                  <a:spcPts val="2430"/>
                </a:lnSpc>
              </a:pPr>
              <a:endParaRPr/>
            </a:p>
          </p:txBody>
        </p:sp>
      </p:grpSp>
      <p:sp>
        <p:nvSpPr>
          <p:cNvPr id="36" name="Freeform 36"/>
          <p:cNvSpPr/>
          <p:nvPr/>
        </p:nvSpPr>
        <p:spPr>
          <a:xfrm>
            <a:off x="298315" y="7586754"/>
            <a:ext cx="5054758" cy="2533698"/>
          </a:xfrm>
          <a:custGeom>
            <a:avLst/>
            <a:gdLst/>
            <a:ahLst/>
            <a:cxnLst/>
            <a:rect l="l" t="t" r="r" b="b"/>
            <a:pathLst>
              <a:path w="5054758" h="2533698">
                <a:moveTo>
                  <a:pt x="0" y="0"/>
                </a:moveTo>
                <a:lnTo>
                  <a:pt x="5054758" y="0"/>
                </a:lnTo>
                <a:lnTo>
                  <a:pt x="5054758" y="2533698"/>
                </a:lnTo>
                <a:lnTo>
                  <a:pt x="0" y="25336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7" name="TextBox 37"/>
          <p:cNvSpPr txBox="1"/>
          <p:nvPr/>
        </p:nvSpPr>
        <p:spPr>
          <a:xfrm>
            <a:off x="2949099" y="988788"/>
            <a:ext cx="13309841"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LE PRINCIPALI FORME DI BULLISMO</a:t>
            </a:r>
          </a:p>
        </p:txBody>
      </p:sp>
      <p:sp>
        <p:nvSpPr>
          <p:cNvPr id="38" name="TextBox 38"/>
          <p:cNvSpPr txBox="1"/>
          <p:nvPr/>
        </p:nvSpPr>
        <p:spPr>
          <a:xfrm>
            <a:off x="1363939" y="3130891"/>
            <a:ext cx="2936436" cy="1216024"/>
          </a:xfrm>
          <a:prstGeom prst="rect">
            <a:avLst/>
          </a:prstGeom>
        </p:spPr>
        <p:txBody>
          <a:bodyPr lIns="0" tIns="0" rIns="0" bIns="0" rtlCol="0" anchor="t">
            <a:spAutoFit/>
          </a:bodyPr>
          <a:lstStyle/>
          <a:p>
            <a:pPr algn="ctr">
              <a:lnSpc>
                <a:spcPts val="4900"/>
              </a:lnSpc>
            </a:pPr>
            <a:r>
              <a:rPr lang="en-US" sz="3500" b="1">
                <a:solidFill>
                  <a:srgbClr val="FF3131"/>
                </a:solidFill>
                <a:latin typeface="Quicksand Bold"/>
                <a:ea typeface="Quicksand Bold"/>
                <a:cs typeface="Quicksand Bold"/>
                <a:sym typeface="Quicksand Bold"/>
              </a:rPr>
              <a:t>Bullismo fisico</a:t>
            </a:r>
          </a:p>
        </p:txBody>
      </p:sp>
      <p:sp>
        <p:nvSpPr>
          <p:cNvPr id="39" name="TextBox 39"/>
          <p:cNvSpPr txBox="1"/>
          <p:nvPr/>
        </p:nvSpPr>
        <p:spPr>
          <a:xfrm>
            <a:off x="1319897" y="4633851"/>
            <a:ext cx="3011594" cy="3115945"/>
          </a:xfrm>
          <a:prstGeom prst="rect">
            <a:avLst/>
          </a:prstGeom>
        </p:spPr>
        <p:txBody>
          <a:bodyPr lIns="0" tIns="0" rIns="0" bIns="0" rtlCol="0" anchor="t">
            <a:spAutoFit/>
          </a:bodyPr>
          <a:lstStyle/>
          <a:p>
            <a:pPr marL="474979" lvl="1" indent="-237490" algn="l">
              <a:lnSpc>
                <a:spcPts val="3079"/>
              </a:lnSpc>
              <a:buFont typeface="Arial"/>
              <a:buChar char="•"/>
            </a:pPr>
            <a:r>
              <a:rPr lang="en-US" sz="2199">
                <a:solidFill>
                  <a:srgbClr val="2B2B2B"/>
                </a:solidFill>
                <a:latin typeface="Quicksand"/>
                <a:ea typeface="Quicksand"/>
                <a:cs typeface="Quicksand"/>
                <a:sym typeface="Quicksand"/>
              </a:rPr>
              <a:t>Spinte, pugni, calci, strattoni.</a:t>
            </a:r>
          </a:p>
          <a:p>
            <a:pPr marL="474979" lvl="1" indent="-237490" algn="l">
              <a:lnSpc>
                <a:spcPts val="3079"/>
              </a:lnSpc>
              <a:buFont typeface="Arial"/>
              <a:buChar char="•"/>
            </a:pPr>
            <a:r>
              <a:rPr lang="en-US" sz="2199">
                <a:solidFill>
                  <a:srgbClr val="2B2B2B"/>
                </a:solidFill>
                <a:latin typeface="Quicksand"/>
                <a:ea typeface="Quicksand"/>
                <a:cs typeface="Quicksand"/>
                <a:sym typeface="Quicksand"/>
              </a:rPr>
              <a:t>Danneggiamento o furto di oggetti personali.</a:t>
            </a:r>
          </a:p>
          <a:p>
            <a:pPr marL="474979" lvl="1" indent="-237490" algn="l">
              <a:lnSpc>
                <a:spcPts val="3079"/>
              </a:lnSpc>
              <a:buFont typeface="Arial"/>
              <a:buChar char="•"/>
            </a:pPr>
            <a:r>
              <a:rPr lang="en-US" sz="2199">
                <a:solidFill>
                  <a:srgbClr val="2B2B2B"/>
                </a:solidFill>
                <a:latin typeface="Quicksand"/>
                <a:ea typeface="Quicksand"/>
                <a:cs typeface="Quicksand"/>
                <a:sym typeface="Quicksand"/>
              </a:rPr>
              <a:t>Aggressioni dirette o minacce fisiche.</a:t>
            </a:r>
          </a:p>
          <a:p>
            <a:pPr algn="l">
              <a:lnSpc>
                <a:spcPts val="3079"/>
              </a:lnSpc>
            </a:pPr>
            <a:endParaRPr lang="en-US" sz="2199">
              <a:solidFill>
                <a:srgbClr val="2B2B2B"/>
              </a:solidFill>
              <a:latin typeface="Quicksand"/>
              <a:ea typeface="Quicksand"/>
              <a:cs typeface="Quicksand"/>
              <a:sym typeface="Quicksand"/>
            </a:endParaRPr>
          </a:p>
        </p:txBody>
      </p:sp>
      <p:sp>
        <p:nvSpPr>
          <p:cNvPr id="40" name="TextBox 40"/>
          <p:cNvSpPr txBox="1"/>
          <p:nvPr/>
        </p:nvSpPr>
        <p:spPr>
          <a:xfrm>
            <a:off x="5610067" y="3130891"/>
            <a:ext cx="2936436" cy="1216024"/>
          </a:xfrm>
          <a:prstGeom prst="rect">
            <a:avLst/>
          </a:prstGeom>
        </p:spPr>
        <p:txBody>
          <a:bodyPr lIns="0" tIns="0" rIns="0" bIns="0" rtlCol="0" anchor="t">
            <a:spAutoFit/>
          </a:bodyPr>
          <a:lstStyle/>
          <a:p>
            <a:pPr algn="ctr">
              <a:lnSpc>
                <a:spcPts val="4900"/>
              </a:lnSpc>
            </a:pPr>
            <a:r>
              <a:rPr lang="en-US" sz="3500" b="1">
                <a:solidFill>
                  <a:srgbClr val="FF3131"/>
                </a:solidFill>
                <a:latin typeface="Quicksand Bold"/>
                <a:ea typeface="Quicksand Bold"/>
                <a:cs typeface="Quicksand Bold"/>
                <a:sym typeface="Quicksand Bold"/>
              </a:rPr>
              <a:t>Bullismo verbale</a:t>
            </a:r>
          </a:p>
        </p:txBody>
      </p:sp>
      <p:sp>
        <p:nvSpPr>
          <p:cNvPr id="41" name="TextBox 41"/>
          <p:cNvSpPr txBox="1"/>
          <p:nvPr/>
        </p:nvSpPr>
        <p:spPr>
          <a:xfrm>
            <a:off x="9856194" y="3130891"/>
            <a:ext cx="2936436" cy="1725929"/>
          </a:xfrm>
          <a:prstGeom prst="rect">
            <a:avLst/>
          </a:prstGeom>
        </p:spPr>
        <p:txBody>
          <a:bodyPr lIns="0" tIns="0" rIns="0" bIns="0" rtlCol="0" anchor="t">
            <a:spAutoFit/>
          </a:bodyPr>
          <a:lstStyle/>
          <a:p>
            <a:pPr algn="ctr">
              <a:lnSpc>
                <a:spcPts val="4620"/>
              </a:lnSpc>
            </a:pPr>
            <a:r>
              <a:rPr lang="en-US" sz="3300" b="1">
                <a:solidFill>
                  <a:srgbClr val="FF3131"/>
                </a:solidFill>
                <a:latin typeface="Quicksand Bold"/>
                <a:ea typeface="Quicksand Bold"/>
                <a:cs typeface="Quicksand Bold"/>
                <a:sym typeface="Quicksand Bold"/>
              </a:rPr>
              <a:t>Bullismo relazionale </a:t>
            </a:r>
          </a:p>
          <a:p>
            <a:pPr algn="ctr">
              <a:lnSpc>
                <a:spcPts val="4620"/>
              </a:lnSpc>
            </a:pPr>
            <a:r>
              <a:rPr lang="en-US" sz="3300" b="1">
                <a:solidFill>
                  <a:srgbClr val="FF3131"/>
                </a:solidFill>
                <a:latin typeface="Quicksand Bold"/>
                <a:ea typeface="Quicksand Bold"/>
                <a:cs typeface="Quicksand Bold"/>
                <a:sym typeface="Quicksand Bold"/>
              </a:rPr>
              <a:t>(o indiretto)</a:t>
            </a:r>
          </a:p>
        </p:txBody>
      </p:sp>
      <p:sp>
        <p:nvSpPr>
          <p:cNvPr id="42" name="TextBox 42"/>
          <p:cNvSpPr txBox="1"/>
          <p:nvPr/>
        </p:nvSpPr>
        <p:spPr>
          <a:xfrm>
            <a:off x="14102322" y="3130891"/>
            <a:ext cx="2936436" cy="1216024"/>
          </a:xfrm>
          <a:prstGeom prst="rect">
            <a:avLst/>
          </a:prstGeom>
        </p:spPr>
        <p:txBody>
          <a:bodyPr lIns="0" tIns="0" rIns="0" bIns="0" rtlCol="0" anchor="t">
            <a:spAutoFit/>
          </a:bodyPr>
          <a:lstStyle/>
          <a:p>
            <a:pPr algn="ctr">
              <a:lnSpc>
                <a:spcPts val="4900"/>
              </a:lnSpc>
            </a:pPr>
            <a:r>
              <a:rPr lang="en-US" sz="3500" b="1">
                <a:solidFill>
                  <a:srgbClr val="FF3131"/>
                </a:solidFill>
                <a:latin typeface="Quicksand Bold"/>
                <a:ea typeface="Quicksand Bold"/>
                <a:cs typeface="Quicksand Bold"/>
                <a:sym typeface="Quicksand Bold"/>
              </a:rPr>
              <a:t>Bullismo psicologico</a:t>
            </a:r>
          </a:p>
        </p:txBody>
      </p:sp>
      <p:sp>
        <p:nvSpPr>
          <p:cNvPr id="43" name="TextBox 43"/>
          <p:cNvSpPr txBox="1"/>
          <p:nvPr/>
        </p:nvSpPr>
        <p:spPr>
          <a:xfrm>
            <a:off x="5577061" y="4633851"/>
            <a:ext cx="3011594" cy="4287520"/>
          </a:xfrm>
          <a:prstGeom prst="rect">
            <a:avLst/>
          </a:prstGeom>
        </p:spPr>
        <p:txBody>
          <a:bodyPr lIns="0" tIns="0" rIns="0" bIns="0" rtlCol="0" anchor="t">
            <a:spAutoFit/>
          </a:bodyPr>
          <a:lstStyle/>
          <a:p>
            <a:pPr marL="474979" lvl="1" indent="-237490" algn="l">
              <a:lnSpc>
                <a:spcPts val="3079"/>
              </a:lnSpc>
              <a:buFont typeface="Arial"/>
              <a:buChar char="•"/>
            </a:pPr>
            <a:r>
              <a:rPr lang="en-US" sz="2199">
                <a:solidFill>
                  <a:srgbClr val="2B2B2B"/>
                </a:solidFill>
                <a:latin typeface="Quicksand"/>
                <a:ea typeface="Quicksand"/>
                <a:cs typeface="Quicksand"/>
                <a:sym typeface="Quicksand"/>
              </a:rPr>
              <a:t>Offese, insulti, prese in giro umilianti.</a:t>
            </a:r>
          </a:p>
          <a:p>
            <a:pPr marL="474979" lvl="1" indent="-237490" algn="l">
              <a:lnSpc>
                <a:spcPts val="3079"/>
              </a:lnSpc>
              <a:buFont typeface="Arial"/>
              <a:buChar char="•"/>
            </a:pPr>
            <a:r>
              <a:rPr lang="en-US" sz="2199">
                <a:solidFill>
                  <a:srgbClr val="2B2B2B"/>
                </a:solidFill>
                <a:latin typeface="Quicksand"/>
                <a:ea typeface="Quicksand"/>
                <a:cs typeface="Quicksand"/>
                <a:sym typeface="Quicksand"/>
              </a:rPr>
              <a:t>Derisione per caratteristiche fisiche, culturali, sociali o religiose.</a:t>
            </a:r>
          </a:p>
          <a:p>
            <a:pPr marL="474979" lvl="1" indent="-237490" algn="l">
              <a:lnSpc>
                <a:spcPts val="3079"/>
              </a:lnSpc>
              <a:buFont typeface="Arial"/>
              <a:buChar char="•"/>
            </a:pPr>
            <a:r>
              <a:rPr lang="en-US" sz="2199">
                <a:solidFill>
                  <a:srgbClr val="2B2B2B"/>
                </a:solidFill>
                <a:latin typeface="Quicksand"/>
                <a:ea typeface="Quicksand"/>
                <a:cs typeface="Quicksand"/>
                <a:sym typeface="Quicksand"/>
              </a:rPr>
              <a:t>Diffusione di voci false o denigratorie.</a:t>
            </a:r>
          </a:p>
          <a:p>
            <a:pPr algn="l">
              <a:lnSpc>
                <a:spcPts val="3079"/>
              </a:lnSpc>
            </a:pPr>
            <a:endParaRPr lang="en-US" sz="2199">
              <a:solidFill>
                <a:srgbClr val="2B2B2B"/>
              </a:solidFill>
              <a:latin typeface="Quicksand"/>
              <a:ea typeface="Quicksand"/>
              <a:cs typeface="Quicksand"/>
              <a:sym typeface="Quicksand"/>
            </a:endParaRPr>
          </a:p>
        </p:txBody>
      </p:sp>
      <p:sp>
        <p:nvSpPr>
          <p:cNvPr id="44" name="TextBox 44"/>
          <p:cNvSpPr txBox="1"/>
          <p:nvPr/>
        </p:nvSpPr>
        <p:spPr>
          <a:xfrm>
            <a:off x="9827761" y="5347133"/>
            <a:ext cx="3011594" cy="3506470"/>
          </a:xfrm>
          <a:prstGeom prst="rect">
            <a:avLst/>
          </a:prstGeom>
        </p:spPr>
        <p:txBody>
          <a:bodyPr lIns="0" tIns="0" rIns="0" bIns="0" rtlCol="0" anchor="t">
            <a:spAutoFit/>
          </a:bodyPr>
          <a:lstStyle/>
          <a:p>
            <a:pPr marL="474979" lvl="1" indent="-237490" algn="l">
              <a:lnSpc>
                <a:spcPts val="3079"/>
              </a:lnSpc>
              <a:buFont typeface="Arial"/>
              <a:buChar char="•"/>
            </a:pPr>
            <a:r>
              <a:rPr lang="en-US" sz="2199">
                <a:solidFill>
                  <a:srgbClr val="2B2B2B"/>
                </a:solidFill>
                <a:latin typeface="Quicksand"/>
                <a:ea typeface="Quicksand"/>
                <a:cs typeface="Quicksand"/>
                <a:sym typeface="Quicksand"/>
              </a:rPr>
              <a:t>Esclusione intenzionale dal gruppo.</a:t>
            </a:r>
          </a:p>
          <a:p>
            <a:pPr marL="474979" lvl="1" indent="-237490" algn="l">
              <a:lnSpc>
                <a:spcPts val="3079"/>
              </a:lnSpc>
              <a:buFont typeface="Arial"/>
              <a:buChar char="•"/>
            </a:pPr>
            <a:r>
              <a:rPr lang="en-US" sz="2199">
                <a:solidFill>
                  <a:srgbClr val="2B2B2B"/>
                </a:solidFill>
                <a:latin typeface="Quicksand"/>
                <a:ea typeface="Quicksand"/>
                <a:cs typeface="Quicksand"/>
                <a:sym typeface="Quicksand"/>
              </a:rPr>
              <a:t>Isolamento sociale.</a:t>
            </a:r>
          </a:p>
          <a:p>
            <a:pPr marL="474979" lvl="1" indent="-237490" algn="l">
              <a:lnSpc>
                <a:spcPts val="3079"/>
              </a:lnSpc>
              <a:buFont typeface="Arial"/>
              <a:buChar char="•"/>
            </a:pPr>
            <a:r>
              <a:rPr lang="en-US" sz="2199">
                <a:solidFill>
                  <a:srgbClr val="2B2B2B"/>
                </a:solidFill>
                <a:latin typeface="Quicksand"/>
                <a:ea typeface="Quicksand"/>
                <a:cs typeface="Quicksand"/>
                <a:sym typeface="Quicksand"/>
              </a:rPr>
              <a:t>Manipolazioni delle amicizie per ridurre l’autostima della vittima.</a:t>
            </a:r>
          </a:p>
          <a:p>
            <a:pPr algn="l">
              <a:lnSpc>
                <a:spcPts val="3079"/>
              </a:lnSpc>
            </a:pPr>
            <a:endParaRPr lang="en-US" sz="2199">
              <a:solidFill>
                <a:srgbClr val="2B2B2B"/>
              </a:solidFill>
              <a:latin typeface="Quicksand"/>
              <a:ea typeface="Quicksand"/>
              <a:cs typeface="Quicksand"/>
              <a:sym typeface="Quicksand"/>
            </a:endParaRPr>
          </a:p>
        </p:txBody>
      </p:sp>
      <p:sp>
        <p:nvSpPr>
          <p:cNvPr id="45" name="TextBox 45"/>
          <p:cNvSpPr txBox="1"/>
          <p:nvPr/>
        </p:nvSpPr>
        <p:spPr>
          <a:xfrm>
            <a:off x="14118452" y="4633851"/>
            <a:ext cx="3011594" cy="3506470"/>
          </a:xfrm>
          <a:prstGeom prst="rect">
            <a:avLst/>
          </a:prstGeom>
        </p:spPr>
        <p:txBody>
          <a:bodyPr lIns="0" tIns="0" rIns="0" bIns="0" rtlCol="0" anchor="t">
            <a:spAutoFit/>
          </a:bodyPr>
          <a:lstStyle/>
          <a:p>
            <a:pPr marL="474979" lvl="1" indent="-237490" algn="l">
              <a:lnSpc>
                <a:spcPts val="3079"/>
              </a:lnSpc>
              <a:buFont typeface="Arial"/>
              <a:buChar char="•"/>
            </a:pPr>
            <a:r>
              <a:rPr lang="en-US" sz="2199">
                <a:solidFill>
                  <a:srgbClr val="2B2B2B"/>
                </a:solidFill>
                <a:latin typeface="Quicksand"/>
                <a:ea typeface="Quicksand"/>
                <a:cs typeface="Quicksand"/>
                <a:sym typeface="Quicksand"/>
              </a:rPr>
              <a:t>Intimidazioni silenziose (sguardi minacciosi, gesti offensivi).</a:t>
            </a:r>
          </a:p>
          <a:p>
            <a:pPr marL="474979" lvl="1" indent="-237490" algn="l">
              <a:lnSpc>
                <a:spcPts val="3079"/>
              </a:lnSpc>
              <a:buFont typeface="Arial"/>
              <a:buChar char="•"/>
            </a:pPr>
            <a:r>
              <a:rPr lang="en-US" sz="2199">
                <a:solidFill>
                  <a:srgbClr val="2B2B2B"/>
                </a:solidFill>
                <a:latin typeface="Quicksand"/>
                <a:ea typeface="Quicksand"/>
                <a:cs typeface="Quicksand"/>
                <a:sym typeface="Quicksand"/>
              </a:rPr>
              <a:t>Umiliazioni pubbliche.</a:t>
            </a:r>
          </a:p>
          <a:p>
            <a:pPr marL="474979" lvl="1" indent="-237490" algn="l">
              <a:lnSpc>
                <a:spcPts val="3079"/>
              </a:lnSpc>
              <a:buFont typeface="Arial"/>
              <a:buChar char="•"/>
            </a:pPr>
            <a:r>
              <a:rPr lang="en-US" sz="2199">
                <a:solidFill>
                  <a:srgbClr val="2B2B2B"/>
                </a:solidFill>
                <a:latin typeface="Quicksand"/>
                <a:ea typeface="Quicksand"/>
                <a:cs typeface="Quicksand"/>
                <a:sym typeface="Quicksand"/>
              </a:rPr>
              <a:t>Ridicolizzazione sistematica per minare l’autostima.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E7D6C8"/>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E7D6C8"/>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TextBox 11"/>
          <p:cNvSpPr txBox="1"/>
          <p:nvPr/>
        </p:nvSpPr>
        <p:spPr>
          <a:xfrm>
            <a:off x="1516105" y="2432453"/>
            <a:ext cx="15315303" cy="6059105"/>
          </a:xfrm>
          <a:prstGeom prst="rect">
            <a:avLst/>
          </a:prstGeom>
        </p:spPr>
        <p:txBody>
          <a:bodyPr lIns="0" tIns="0" rIns="0" bIns="0" rtlCol="0" anchor="t">
            <a:spAutoFit/>
          </a:bodyPr>
          <a:lstStyle/>
          <a:p>
            <a:pPr algn="just">
              <a:lnSpc>
                <a:spcPts val="4133"/>
              </a:lnSpc>
            </a:pPr>
            <a:r>
              <a:rPr lang="en-US" sz="2952">
                <a:solidFill>
                  <a:srgbClr val="2B2B2B"/>
                </a:solidFill>
                <a:latin typeface="Quicksand"/>
                <a:ea typeface="Quicksand"/>
                <a:cs typeface="Quicksand"/>
                <a:sym typeface="Quicksand"/>
              </a:rPr>
              <a:t>IIl </a:t>
            </a:r>
            <a:r>
              <a:rPr lang="en-US" sz="2952" b="1">
                <a:solidFill>
                  <a:srgbClr val="FF3131"/>
                </a:solidFill>
                <a:latin typeface="Quicksand Bold"/>
                <a:ea typeface="Quicksand Bold"/>
                <a:cs typeface="Quicksand Bold"/>
                <a:sym typeface="Quicksand Bold"/>
              </a:rPr>
              <a:t>cyberbullismo </a:t>
            </a:r>
            <a:r>
              <a:rPr lang="en-US" sz="2952">
                <a:solidFill>
                  <a:srgbClr val="2B2B2B"/>
                </a:solidFill>
                <a:latin typeface="Quicksand"/>
                <a:ea typeface="Quicksand"/>
                <a:cs typeface="Quicksand"/>
                <a:sym typeface="Quicksand"/>
              </a:rPr>
              <a:t>è l’estensione del bullismo in rete: utilizza le tecnologie digitali (social network, chat, videogiochi online, e-mail, piattaforme di messaggistica) per compiere azioni di prevaricazione, offesa o esclusione.</a:t>
            </a:r>
          </a:p>
          <a:p>
            <a:pPr algn="just">
              <a:lnSpc>
                <a:spcPts val="2539"/>
              </a:lnSpc>
            </a:pPr>
            <a:endParaRPr lang="en-US" sz="2952">
              <a:solidFill>
                <a:srgbClr val="2B2B2B"/>
              </a:solidFill>
              <a:latin typeface="Quicksand"/>
              <a:ea typeface="Quicksand"/>
              <a:cs typeface="Quicksand"/>
              <a:sym typeface="Quicksand"/>
            </a:endParaRPr>
          </a:p>
          <a:p>
            <a:pPr algn="just">
              <a:lnSpc>
                <a:spcPts val="4133"/>
              </a:lnSpc>
            </a:pPr>
            <a:r>
              <a:rPr lang="en-US" sz="2952">
                <a:solidFill>
                  <a:srgbClr val="2B2B2B"/>
                </a:solidFill>
                <a:latin typeface="Quicksand"/>
                <a:ea typeface="Quicksand"/>
                <a:cs typeface="Quicksand"/>
                <a:sym typeface="Quicksand"/>
              </a:rPr>
              <a:t>Le peculiarità che lo rendono particolarmente insidioso sono:</a:t>
            </a:r>
          </a:p>
          <a:p>
            <a:pPr marL="637458" lvl="1" indent="-318729" algn="just">
              <a:lnSpc>
                <a:spcPts val="4133"/>
              </a:lnSpc>
              <a:buFont typeface="Arial"/>
              <a:buChar char="•"/>
            </a:pPr>
            <a:r>
              <a:rPr lang="en-US" sz="2952" b="1">
                <a:solidFill>
                  <a:srgbClr val="2B2B2B"/>
                </a:solidFill>
                <a:latin typeface="Quicksand Bold"/>
                <a:ea typeface="Quicksand Bold"/>
                <a:cs typeface="Quicksand Bold"/>
                <a:sym typeface="Quicksand Bold"/>
              </a:rPr>
              <a:t>Diffusione virale:</a:t>
            </a:r>
            <a:r>
              <a:rPr lang="en-US" sz="2952">
                <a:solidFill>
                  <a:srgbClr val="2B2B2B"/>
                </a:solidFill>
                <a:latin typeface="Quicksand"/>
                <a:ea typeface="Quicksand"/>
                <a:cs typeface="Quicksand"/>
                <a:sym typeface="Quicksand"/>
              </a:rPr>
              <a:t> i contenuti offensivi possono raggiungere un vasto pubblico in poco tempo.</a:t>
            </a:r>
          </a:p>
          <a:p>
            <a:pPr marL="637458" lvl="1" indent="-318729" algn="just">
              <a:lnSpc>
                <a:spcPts val="4133"/>
              </a:lnSpc>
              <a:buFont typeface="Arial"/>
              <a:buChar char="•"/>
            </a:pPr>
            <a:r>
              <a:rPr lang="en-US" sz="2952" b="1">
                <a:solidFill>
                  <a:srgbClr val="2B2B2B"/>
                </a:solidFill>
                <a:latin typeface="Quicksand Bold"/>
                <a:ea typeface="Quicksand Bold"/>
                <a:cs typeface="Quicksand Bold"/>
                <a:sym typeface="Quicksand Bold"/>
              </a:rPr>
              <a:t>Anonimato:</a:t>
            </a:r>
            <a:r>
              <a:rPr lang="en-US" sz="2952">
                <a:solidFill>
                  <a:srgbClr val="2B2B2B"/>
                </a:solidFill>
                <a:latin typeface="Quicksand"/>
                <a:ea typeface="Quicksand"/>
                <a:cs typeface="Quicksand"/>
                <a:sym typeface="Quicksand"/>
              </a:rPr>
              <a:t> il bullo può agire nascondendosi dietro identità false.</a:t>
            </a:r>
          </a:p>
          <a:p>
            <a:pPr marL="637458" lvl="1" indent="-318729" algn="just">
              <a:lnSpc>
                <a:spcPts val="4133"/>
              </a:lnSpc>
              <a:buFont typeface="Arial"/>
              <a:buChar char="•"/>
            </a:pPr>
            <a:r>
              <a:rPr lang="en-US" sz="2952" b="1">
                <a:solidFill>
                  <a:srgbClr val="2B2B2B"/>
                </a:solidFill>
                <a:latin typeface="Quicksand Bold"/>
                <a:ea typeface="Quicksand Bold"/>
                <a:cs typeface="Quicksand Bold"/>
                <a:sym typeface="Quicksand Bold"/>
              </a:rPr>
              <a:t>Persistenza:</a:t>
            </a:r>
            <a:r>
              <a:rPr lang="en-US" sz="2952">
                <a:solidFill>
                  <a:srgbClr val="2B2B2B"/>
                </a:solidFill>
                <a:latin typeface="Quicksand"/>
                <a:ea typeface="Quicksand"/>
                <a:cs typeface="Quicksand"/>
                <a:sym typeface="Quicksand"/>
              </a:rPr>
              <a:t> i messaggi e le immagini in rete sono difficili da cancellare.</a:t>
            </a:r>
          </a:p>
          <a:p>
            <a:pPr marL="637458" lvl="1" indent="-318729" algn="just">
              <a:lnSpc>
                <a:spcPts val="4133"/>
              </a:lnSpc>
              <a:buFont typeface="Arial"/>
              <a:buChar char="•"/>
            </a:pPr>
            <a:r>
              <a:rPr lang="en-US" sz="2952" b="1">
                <a:solidFill>
                  <a:srgbClr val="2B2B2B"/>
                </a:solidFill>
                <a:latin typeface="Quicksand Bold"/>
                <a:ea typeface="Quicksand Bold"/>
                <a:cs typeface="Quicksand Bold"/>
                <a:sym typeface="Quicksand Bold"/>
              </a:rPr>
              <a:t>Assenza di confini:</a:t>
            </a:r>
            <a:r>
              <a:rPr lang="en-US" sz="2952">
                <a:solidFill>
                  <a:srgbClr val="2B2B2B"/>
                </a:solidFill>
                <a:latin typeface="Quicksand"/>
                <a:ea typeface="Quicksand"/>
                <a:cs typeface="Quicksand"/>
                <a:sym typeface="Quicksand"/>
              </a:rPr>
              <a:t> la vittima può subire le molestie in qualsiasi momento della giornata, anche nello spazio protetto della propria casa.</a:t>
            </a:r>
          </a:p>
          <a:p>
            <a:pPr algn="just">
              <a:lnSpc>
                <a:spcPts val="4133"/>
              </a:lnSpc>
            </a:pPr>
            <a:endParaRPr lang="en-US" sz="2952">
              <a:solidFill>
                <a:srgbClr val="2B2B2B"/>
              </a:solidFill>
              <a:latin typeface="Quicksand"/>
              <a:ea typeface="Quicksand"/>
              <a:cs typeface="Quicksand"/>
              <a:sym typeface="Quicksand"/>
            </a:endParaRPr>
          </a:p>
        </p:txBody>
      </p:sp>
      <p:sp>
        <p:nvSpPr>
          <p:cNvPr id="12" name="Freeform 12"/>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TextBox 13"/>
          <p:cNvSpPr txBox="1"/>
          <p:nvPr/>
        </p:nvSpPr>
        <p:spPr>
          <a:xfrm>
            <a:off x="2949099" y="988788"/>
            <a:ext cx="12389802"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DEFINIZIONE DI CYBERBULLISMO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01447"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BBADA2"/>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BBADA2"/>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2" name="Group 12"/>
          <p:cNvGrpSpPr/>
          <p:nvPr/>
        </p:nvGrpSpPr>
        <p:grpSpPr>
          <a:xfrm>
            <a:off x="1161688" y="2945018"/>
            <a:ext cx="3340938" cy="3280238"/>
            <a:chOff x="0" y="0"/>
            <a:chExt cx="879918" cy="863931"/>
          </a:xfrm>
        </p:grpSpPr>
        <p:sp>
          <p:nvSpPr>
            <p:cNvPr id="13" name="Freeform 13"/>
            <p:cNvSpPr/>
            <p:nvPr/>
          </p:nvSpPr>
          <p:spPr>
            <a:xfrm>
              <a:off x="0" y="0"/>
              <a:ext cx="879918" cy="863931"/>
            </a:xfrm>
            <a:custGeom>
              <a:avLst/>
              <a:gdLst/>
              <a:ahLst/>
              <a:cxnLst/>
              <a:rect l="l" t="t" r="r" b="b"/>
              <a:pathLst>
                <a:path w="879918" h="863931">
                  <a:moveTo>
                    <a:pt x="0" y="0"/>
                  </a:moveTo>
                  <a:lnTo>
                    <a:pt x="879918" y="0"/>
                  </a:lnTo>
                  <a:lnTo>
                    <a:pt x="879918" y="863931"/>
                  </a:lnTo>
                  <a:lnTo>
                    <a:pt x="0" y="863931"/>
                  </a:lnTo>
                  <a:close/>
                </a:path>
              </a:pathLst>
            </a:custGeom>
            <a:solidFill>
              <a:srgbClr val="DDC6C6"/>
            </a:solidFill>
          </p:spPr>
        </p:sp>
        <p:sp>
          <p:nvSpPr>
            <p:cNvPr id="14" name="TextBox 14"/>
            <p:cNvSpPr txBox="1"/>
            <p:nvPr/>
          </p:nvSpPr>
          <p:spPr>
            <a:xfrm>
              <a:off x="0" y="-28575"/>
              <a:ext cx="879918" cy="892506"/>
            </a:xfrm>
            <a:prstGeom prst="rect">
              <a:avLst/>
            </a:prstGeom>
          </p:spPr>
          <p:txBody>
            <a:bodyPr lIns="50800" tIns="50800" rIns="50800" bIns="50800" rtlCol="0" anchor="ctr"/>
            <a:lstStyle/>
            <a:p>
              <a:pPr algn="ctr">
                <a:lnSpc>
                  <a:spcPts val="2430"/>
                </a:lnSpc>
              </a:pPr>
              <a:r>
                <a:rPr lang="en-US" sz="1736">
                  <a:solidFill>
                    <a:srgbClr val="E7D6C8"/>
                  </a:solidFill>
                  <a:latin typeface="Quicksand"/>
                  <a:ea typeface="Quicksand"/>
                  <a:cs typeface="Quicksand"/>
                  <a:sym typeface="Quicksand"/>
                </a:rPr>
                <a:t>Di</a:t>
              </a:r>
            </a:p>
          </p:txBody>
        </p:sp>
      </p:grpSp>
      <p:grpSp>
        <p:nvGrpSpPr>
          <p:cNvPr id="15" name="Group 15"/>
          <p:cNvGrpSpPr/>
          <p:nvPr/>
        </p:nvGrpSpPr>
        <p:grpSpPr>
          <a:xfrm>
            <a:off x="1326360" y="3074722"/>
            <a:ext cx="3011594" cy="952470"/>
            <a:chOff x="0" y="0"/>
            <a:chExt cx="793177" cy="250856"/>
          </a:xfrm>
        </p:grpSpPr>
        <p:sp>
          <p:nvSpPr>
            <p:cNvPr id="16" name="Freeform 16"/>
            <p:cNvSpPr/>
            <p:nvPr/>
          </p:nvSpPr>
          <p:spPr>
            <a:xfrm>
              <a:off x="0" y="0"/>
              <a:ext cx="793177" cy="250856"/>
            </a:xfrm>
            <a:custGeom>
              <a:avLst/>
              <a:gdLst/>
              <a:ahLst/>
              <a:cxnLst/>
              <a:rect l="l" t="t" r="r" b="b"/>
              <a:pathLst>
                <a:path w="793177" h="250856">
                  <a:moveTo>
                    <a:pt x="0" y="0"/>
                  </a:moveTo>
                  <a:lnTo>
                    <a:pt x="793177" y="0"/>
                  </a:lnTo>
                  <a:lnTo>
                    <a:pt x="793177" y="250856"/>
                  </a:lnTo>
                  <a:lnTo>
                    <a:pt x="0" y="250856"/>
                  </a:lnTo>
                  <a:close/>
                </a:path>
              </a:pathLst>
            </a:custGeom>
            <a:solidFill>
              <a:srgbClr val="FEFFFF"/>
            </a:solidFill>
          </p:spPr>
        </p:sp>
        <p:sp>
          <p:nvSpPr>
            <p:cNvPr id="17" name="TextBox 17"/>
            <p:cNvSpPr txBox="1"/>
            <p:nvPr/>
          </p:nvSpPr>
          <p:spPr>
            <a:xfrm>
              <a:off x="0" y="-28575"/>
              <a:ext cx="793177" cy="279431"/>
            </a:xfrm>
            <a:prstGeom prst="rect">
              <a:avLst/>
            </a:prstGeom>
          </p:spPr>
          <p:txBody>
            <a:bodyPr lIns="50800" tIns="50800" rIns="50800" bIns="50800" rtlCol="0" anchor="ctr"/>
            <a:lstStyle/>
            <a:p>
              <a:pPr algn="ctr">
                <a:lnSpc>
                  <a:spcPts val="2430"/>
                </a:lnSpc>
              </a:pPr>
              <a:endParaRPr/>
            </a:p>
          </p:txBody>
        </p:sp>
      </p:grpSp>
      <p:grpSp>
        <p:nvGrpSpPr>
          <p:cNvPr id="18" name="Group 18"/>
          <p:cNvGrpSpPr/>
          <p:nvPr/>
        </p:nvGrpSpPr>
        <p:grpSpPr>
          <a:xfrm>
            <a:off x="5407816" y="2945018"/>
            <a:ext cx="3340938" cy="3280238"/>
            <a:chOff x="0" y="0"/>
            <a:chExt cx="879918" cy="863931"/>
          </a:xfrm>
        </p:grpSpPr>
        <p:sp>
          <p:nvSpPr>
            <p:cNvPr id="19" name="Freeform 19"/>
            <p:cNvSpPr/>
            <p:nvPr/>
          </p:nvSpPr>
          <p:spPr>
            <a:xfrm>
              <a:off x="0" y="0"/>
              <a:ext cx="879918" cy="863931"/>
            </a:xfrm>
            <a:custGeom>
              <a:avLst/>
              <a:gdLst/>
              <a:ahLst/>
              <a:cxnLst/>
              <a:rect l="l" t="t" r="r" b="b"/>
              <a:pathLst>
                <a:path w="879918" h="863931">
                  <a:moveTo>
                    <a:pt x="0" y="0"/>
                  </a:moveTo>
                  <a:lnTo>
                    <a:pt x="879918" y="0"/>
                  </a:lnTo>
                  <a:lnTo>
                    <a:pt x="879918" y="863931"/>
                  </a:lnTo>
                  <a:lnTo>
                    <a:pt x="0" y="863931"/>
                  </a:lnTo>
                  <a:close/>
                </a:path>
              </a:pathLst>
            </a:custGeom>
            <a:solidFill>
              <a:srgbClr val="DDC6C6"/>
            </a:solidFill>
          </p:spPr>
        </p:sp>
        <p:sp>
          <p:nvSpPr>
            <p:cNvPr id="20" name="TextBox 20"/>
            <p:cNvSpPr txBox="1"/>
            <p:nvPr/>
          </p:nvSpPr>
          <p:spPr>
            <a:xfrm>
              <a:off x="0" y="-28575"/>
              <a:ext cx="879918" cy="892506"/>
            </a:xfrm>
            <a:prstGeom prst="rect">
              <a:avLst/>
            </a:prstGeom>
          </p:spPr>
          <p:txBody>
            <a:bodyPr lIns="50800" tIns="50800" rIns="50800" bIns="50800" rtlCol="0" anchor="ctr"/>
            <a:lstStyle/>
            <a:p>
              <a:pPr algn="ctr">
                <a:lnSpc>
                  <a:spcPts val="2430"/>
                </a:lnSpc>
              </a:pPr>
              <a:endParaRPr/>
            </a:p>
          </p:txBody>
        </p:sp>
      </p:grpSp>
      <p:grpSp>
        <p:nvGrpSpPr>
          <p:cNvPr id="21" name="Group 21"/>
          <p:cNvGrpSpPr/>
          <p:nvPr/>
        </p:nvGrpSpPr>
        <p:grpSpPr>
          <a:xfrm>
            <a:off x="9663089" y="2945018"/>
            <a:ext cx="3340938" cy="3280238"/>
            <a:chOff x="0" y="0"/>
            <a:chExt cx="879918" cy="863931"/>
          </a:xfrm>
        </p:grpSpPr>
        <p:sp>
          <p:nvSpPr>
            <p:cNvPr id="22" name="Freeform 22"/>
            <p:cNvSpPr/>
            <p:nvPr/>
          </p:nvSpPr>
          <p:spPr>
            <a:xfrm>
              <a:off x="0" y="0"/>
              <a:ext cx="879918" cy="863931"/>
            </a:xfrm>
            <a:custGeom>
              <a:avLst/>
              <a:gdLst/>
              <a:ahLst/>
              <a:cxnLst/>
              <a:rect l="l" t="t" r="r" b="b"/>
              <a:pathLst>
                <a:path w="879918" h="863931">
                  <a:moveTo>
                    <a:pt x="0" y="0"/>
                  </a:moveTo>
                  <a:lnTo>
                    <a:pt x="879918" y="0"/>
                  </a:lnTo>
                  <a:lnTo>
                    <a:pt x="879918" y="863931"/>
                  </a:lnTo>
                  <a:lnTo>
                    <a:pt x="0" y="863931"/>
                  </a:lnTo>
                  <a:close/>
                </a:path>
              </a:pathLst>
            </a:custGeom>
            <a:solidFill>
              <a:srgbClr val="DDC6C6"/>
            </a:solidFill>
          </p:spPr>
        </p:sp>
        <p:sp>
          <p:nvSpPr>
            <p:cNvPr id="23" name="TextBox 23"/>
            <p:cNvSpPr txBox="1"/>
            <p:nvPr/>
          </p:nvSpPr>
          <p:spPr>
            <a:xfrm>
              <a:off x="0" y="-28575"/>
              <a:ext cx="879918" cy="892506"/>
            </a:xfrm>
            <a:prstGeom prst="rect">
              <a:avLst/>
            </a:prstGeom>
          </p:spPr>
          <p:txBody>
            <a:bodyPr lIns="50800" tIns="50800" rIns="50800" bIns="50800" rtlCol="0" anchor="ctr"/>
            <a:lstStyle/>
            <a:p>
              <a:pPr algn="ctr">
                <a:lnSpc>
                  <a:spcPts val="2430"/>
                </a:lnSpc>
              </a:pPr>
              <a:endParaRPr/>
            </a:p>
          </p:txBody>
        </p:sp>
      </p:grpSp>
      <p:grpSp>
        <p:nvGrpSpPr>
          <p:cNvPr id="24" name="Group 24"/>
          <p:cNvGrpSpPr/>
          <p:nvPr/>
        </p:nvGrpSpPr>
        <p:grpSpPr>
          <a:xfrm>
            <a:off x="13918362" y="2945018"/>
            <a:ext cx="3340938" cy="3280238"/>
            <a:chOff x="0" y="0"/>
            <a:chExt cx="879918" cy="863931"/>
          </a:xfrm>
        </p:grpSpPr>
        <p:sp>
          <p:nvSpPr>
            <p:cNvPr id="25" name="Freeform 25"/>
            <p:cNvSpPr/>
            <p:nvPr/>
          </p:nvSpPr>
          <p:spPr>
            <a:xfrm>
              <a:off x="0" y="0"/>
              <a:ext cx="879918" cy="863931"/>
            </a:xfrm>
            <a:custGeom>
              <a:avLst/>
              <a:gdLst/>
              <a:ahLst/>
              <a:cxnLst/>
              <a:rect l="l" t="t" r="r" b="b"/>
              <a:pathLst>
                <a:path w="879918" h="863931">
                  <a:moveTo>
                    <a:pt x="0" y="0"/>
                  </a:moveTo>
                  <a:lnTo>
                    <a:pt x="879918" y="0"/>
                  </a:lnTo>
                  <a:lnTo>
                    <a:pt x="879918" y="863931"/>
                  </a:lnTo>
                  <a:lnTo>
                    <a:pt x="0" y="863931"/>
                  </a:lnTo>
                  <a:close/>
                </a:path>
              </a:pathLst>
            </a:custGeom>
            <a:solidFill>
              <a:srgbClr val="DDC6C6"/>
            </a:solidFill>
          </p:spPr>
        </p:sp>
        <p:sp>
          <p:nvSpPr>
            <p:cNvPr id="26" name="TextBox 26"/>
            <p:cNvSpPr txBox="1"/>
            <p:nvPr/>
          </p:nvSpPr>
          <p:spPr>
            <a:xfrm>
              <a:off x="0" y="-28575"/>
              <a:ext cx="879918" cy="892506"/>
            </a:xfrm>
            <a:prstGeom prst="rect">
              <a:avLst/>
            </a:prstGeom>
          </p:spPr>
          <p:txBody>
            <a:bodyPr lIns="50800" tIns="50800" rIns="50800" bIns="50800" rtlCol="0" anchor="ctr"/>
            <a:lstStyle/>
            <a:p>
              <a:pPr algn="ctr">
                <a:lnSpc>
                  <a:spcPts val="2430"/>
                </a:lnSpc>
              </a:pPr>
              <a:endParaRPr/>
            </a:p>
          </p:txBody>
        </p:sp>
      </p:grpSp>
      <p:grpSp>
        <p:nvGrpSpPr>
          <p:cNvPr id="27" name="Group 27"/>
          <p:cNvGrpSpPr/>
          <p:nvPr/>
        </p:nvGrpSpPr>
        <p:grpSpPr>
          <a:xfrm>
            <a:off x="5572488" y="3074722"/>
            <a:ext cx="2995226" cy="1029229"/>
            <a:chOff x="0" y="0"/>
            <a:chExt cx="788866" cy="271073"/>
          </a:xfrm>
        </p:grpSpPr>
        <p:sp>
          <p:nvSpPr>
            <p:cNvPr id="28" name="Freeform 28"/>
            <p:cNvSpPr/>
            <p:nvPr/>
          </p:nvSpPr>
          <p:spPr>
            <a:xfrm>
              <a:off x="0" y="0"/>
              <a:ext cx="788866" cy="271073"/>
            </a:xfrm>
            <a:custGeom>
              <a:avLst/>
              <a:gdLst/>
              <a:ahLst/>
              <a:cxnLst/>
              <a:rect l="l" t="t" r="r" b="b"/>
              <a:pathLst>
                <a:path w="788866" h="271073">
                  <a:moveTo>
                    <a:pt x="0" y="0"/>
                  </a:moveTo>
                  <a:lnTo>
                    <a:pt x="788866" y="0"/>
                  </a:lnTo>
                  <a:lnTo>
                    <a:pt x="788866" y="271073"/>
                  </a:lnTo>
                  <a:lnTo>
                    <a:pt x="0" y="271073"/>
                  </a:lnTo>
                  <a:close/>
                </a:path>
              </a:pathLst>
            </a:custGeom>
            <a:solidFill>
              <a:srgbClr val="FEFFFF"/>
            </a:solidFill>
          </p:spPr>
        </p:sp>
        <p:sp>
          <p:nvSpPr>
            <p:cNvPr id="29" name="TextBox 29"/>
            <p:cNvSpPr txBox="1"/>
            <p:nvPr/>
          </p:nvSpPr>
          <p:spPr>
            <a:xfrm>
              <a:off x="0" y="-28575"/>
              <a:ext cx="788866" cy="299648"/>
            </a:xfrm>
            <a:prstGeom prst="rect">
              <a:avLst/>
            </a:prstGeom>
          </p:spPr>
          <p:txBody>
            <a:bodyPr lIns="50800" tIns="50800" rIns="50800" bIns="50800" rtlCol="0" anchor="ctr"/>
            <a:lstStyle/>
            <a:p>
              <a:pPr algn="ctr">
                <a:lnSpc>
                  <a:spcPts val="2430"/>
                </a:lnSpc>
              </a:pPr>
              <a:endParaRPr/>
            </a:p>
          </p:txBody>
        </p:sp>
      </p:grpSp>
      <p:grpSp>
        <p:nvGrpSpPr>
          <p:cNvPr id="30" name="Group 30"/>
          <p:cNvGrpSpPr/>
          <p:nvPr/>
        </p:nvGrpSpPr>
        <p:grpSpPr>
          <a:xfrm>
            <a:off x="9818615" y="3074722"/>
            <a:ext cx="3011594" cy="952470"/>
            <a:chOff x="0" y="0"/>
            <a:chExt cx="793177" cy="250856"/>
          </a:xfrm>
        </p:grpSpPr>
        <p:sp>
          <p:nvSpPr>
            <p:cNvPr id="31" name="Freeform 31"/>
            <p:cNvSpPr/>
            <p:nvPr/>
          </p:nvSpPr>
          <p:spPr>
            <a:xfrm>
              <a:off x="0" y="0"/>
              <a:ext cx="793177" cy="250856"/>
            </a:xfrm>
            <a:custGeom>
              <a:avLst/>
              <a:gdLst/>
              <a:ahLst/>
              <a:cxnLst/>
              <a:rect l="l" t="t" r="r" b="b"/>
              <a:pathLst>
                <a:path w="793177" h="250856">
                  <a:moveTo>
                    <a:pt x="0" y="0"/>
                  </a:moveTo>
                  <a:lnTo>
                    <a:pt x="793177" y="0"/>
                  </a:lnTo>
                  <a:lnTo>
                    <a:pt x="793177" y="250856"/>
                  </a:lnTo>
                  <a:lnTo>
                    <a:pt x="0" y="250856"/>
                  </a:lnTo>
                  <a:close/>
                </a:path>
              </a:pathLst>
            </a:custGeom>
            <a:solidFill>
              <a:srgbClr val="FEFFFF"/>
            </a:solidFill>
          </p:spPr>
        </p:sp>
        <p:sp>
          <p:nvSpPr>
            <p:cNvPr id="32" name="TextBox 32"/>
            <p:cNvSpPr txBox="1"/>
            <p:nvPr/>
          </p:nvSpPr>
          <p:spPr>
            <a:xfrm>
              <a:off x="0" y="-28575"/>
              <a:ext cx="793177" cy="279431"/>
            </a:xfrm>
            <a:prstGeom prst="rect">
              <a:avLst/>
            </a:prstGeom>
          </p:spPr>
          <p:txBody>
            <a:bodyPr lIns="50800" tIns="50800" rIns="50800" bIns="50800" rtlCol="0" anchor="ctr"/>
            <a:lstStyle/>
            <a:p>
              <a:pPr algn="ctr">
                <a:lnSpc>
                  <a:spcPts val="2430"/>
                </a:lnSpc>
              </a:pPr>
              <a:endParaRPr/>
            </a:p>
          </p:txBody>
        </p:sp>
      </p:grpSp>
      <p:grpSp>
        <p:nvGrpSpPr>
          <p:cNvPr id="33" name="Group 33"/>
          <p:cNvGrpSpPr/>
          <p:nvPr/>
        </p:nvGrpSpPr>
        <p:grpSpPr>
          <a:xfrm>
            <a:off x="14064743" y="3074722"/>
            <a:ext cx="2782607" cy="1029229"/>
            <a:chOff x="0" y="0"/>
            <a:chExt cx="732868" cy="271073"/>
          </a:xfrm>
        </p:grpSpPr>
        <p:sp>
          <p:nvSpPr>
            <p:cNvPr id="34" name="Freeform 34"/>
            <p:cNvSpPr/>
            <p:nvPr/>
          </p:nvSpPr>
          <p:spPr>
            <a:xfrm>
              <a:off x="0" y="0"/>
              <a:ext cx="732868" cy="271073"/>
            </a:xfrm>
            <a:custGeom>
              <a:avLst/>
              <a:gdLst/>
              <a:ahLst/>
              <a:cxnLst/>
              <a:rect l="l" t="t" r="r" b="b"/>
              <a:pathLst>
                <a:path w="732868" h="271073">
                  <a:moveTo>
                    <a:pt x="0" y="0"/>
                  </a:moveTo>
                  <a:lnTo>
                    <a:pt x="732868" y="0"/>
                  </a:lnTo>
                  <a:lnTo>
                    <a:pt x="732868" y="271073"/>
                  </a:lnTo>
                  <a:lnTo>
                    <a:pt x="0" y="271073"/>
                  </a:lnTo>
                  <a:close/>
                </a:path>
              </a:pathLst>
            </a:custGeom>
            <a:solidFill>
              <a:srgbClr val="FEFFFF"/>
            </a:solidFill>
          </p:spPr>
        </p:sp>
        <p:sp>
          <p:nvSpPr>
            <p:cNvPr id="35" name="TextBox 35"/>
            <p:cNvSpPr txBox="1"/>
            <p:nvPr/>
          </p:nvSpPr>
          <p:spPr>
            <a:xfrm>
              <a:off x="0" y="-28575"/>
              <a:ext cx="732868" cy="299648"/>
            </a:xfrm>
            <a:prstGeom prst="rect">
              <a:avLst/>
            </a:prstGeom>
          </p:spPr>
          <p:txBody>
            <a:bodyPr lIns="50800" tIns="50800" rIns="50800" bIns="50800" rtlCol="0" anchor="ctr"/>
            <a:lstStyle/>
            <a:p>
              <a:pPr algn="ctr">
                <a:lnSpc>
                  <a:spcPts val="2430"/>
                </a:lnSpc>
              </a:pPr>
              <a:endParaRPr/>
            </a:p>
          </p:txBody>
        </p:sp>
      </p:grpSp>
      <p:grpSp>
        <p:nvGrpSpPr>
          <p:cNvPr id="36" name="Group 36"/>
          <p:cNvGrpSpPr/>
          <p:nvPr/>
        </p:nvGrpSpPr>
        <p:grpSpPr>
          <a:xfrm>
            <a:off x="3252365" y="6471455"/>
            <a:ext cx="3340938" cy="3280238"/>
            <a:chOff x="0" y="0"/>
            <a:chExt cx="879918" cy="863931"/>
          </a:xfrm>
        </p:grpSpPr>
        <p:sp>
          <p:nvSpPr>
            <p:cNvPr id="37" name="Freeform 37"/>
            <p:cNvSpPr/>
            <p:nvPr/>
          </p:nvSpPr>
          <p:spPr>
            <a:xfrm>
              <a:off x="0" y="0"/>
              <a:ext cx="879918" cy="863931"/>
            </a:xfrm>
            <a:custGeom>
              <a:avLst/>
              <a:gdLst/>
              <a:ahLst/>
              <a:cxnLst/>
              <a:rect l="l" t="t" r="r" b="b"/>
              <a:pathLst>
                <a:path w="879918" h="863931">
                  <a:moveTo>
                    <a:pt x="0" y="0"/>
                  </a:moveTo>
                  <a:lnTo>
                    <a:pt x="879918" y="0"/>
                  </a:lnTo>
                  <a:lnTo>
                    <a:pt x="879918" y="863931"/>
                  </a:lnTo>
                  <a:lnTo>
                    <a:pt x="0" y="863931"/>
                  </a:lnTo>
                  <a:close/>
                </a:path>
              </a:pathLst>
            </a:custGeom>
            <a:solidFill>
              <a:srgbClr val="DDC6C6"/>
            </a:solidFill>
          </p:spPr>
        </p:sp>
        <p:sp>
          <p:nvSpPr>
            <p:cNvPr id="38" name="TextBox 38"/>
            <p:cNvSpPr txBox="1"/>
            <p:nvPr/>
          </p:nvSpPr>
          <p:spPr>
            <a:xfrm>
              <a:off x="0" y="-28575"/>
              <a:ext cx="879918" cy="892506"/>
            </a:xfrm>
            <a:prstGeom prst="rect">
              <a:avLst/>
            </a:prstGeom>
          </p:spPr>
          <p:txBody>
            <a:bodyPr lIns="50800" tIns="50800" rIns="50800" bIns="50800" rtlCol="0" anchor="ctr"/>
            <a:lstStyle/>
            <a:p>
              <a:pPr algn="ctr">
                <a:lnSpc>
                  <a:spcPts val="2430"/>
                </a:lnSpc>
              </a:pPr>
              <a:endParaRPr/>
            </a:p>
          </p:txBody>
        </p:sp>
      </p:grpSp>
      <p:grpSp>
        <p:nvGrpSpPr>
          <p:cNvPr id="39" name="Group 39"/>
          <p:cNvGrpSpPr/>
          <p:nvPr/>
        </p:nvGrpSpPr>
        <p:grpSpPr>
          <a:xfrm>
            <a:off x="3417037" y="6683438"/>
            <a:ext cx="2980169" cy="1078662"/>
            <a:chOff x="0" y="0"/>
            <a:chExt cx="784900" cy="284092"/>
          </a:xfrm>
        </p:grpSpPr>
        <p:sp>
          <p:nvSpPr>
            <p:cNvPr id="40" name="Freeform 40"/>
            <p:cNvSpPr/>
            <p:nvPr/>
          </p:nvSpPr>
          <p:spPr>
            <a:xfrm>
              <a:off x="0" y="0"/>
              <a:ext cx="784900" cy="284092"/>
            </a:xfrm>
            <a:custGeom>
              <a:avLst/>
              <a:gdLst/>
              <a:ahLst/>
              <a:cxnLst/>
              <a:rect l="l" t="t" r="r" b="b"/>
              <a:pathLst>
                <a:path w="784900" h="284092">
                  <a:moveTo>
                    <a:pt x="0" y="0"/>
                  </a:moveTo>
                  <a:lnTo>
                    <a:pt x="784900" y="0"/>
                  </a:lnTo>
                  <a:lnTo>
                    <a:pt x="784900" y="284092"/>
                  </a:lnTo>
                  <a:lnTo>
                    <a:pt x="0" y="284092"/>
                  </a:lnTo>
                  <a:close/>
                </a:path>
              </a:pathLst>
            </a:custGeom>
            <a:solidFill>
              <a:srgbClr val="FEFFFF"/>
            </a:solidFill>
          </p:spPr>
        </p:sp>
        <p:sp>
          <p:nvSpPr>
            <p:cNvPr id="41" name="TextBox 41"/>
            <p:cNvSpPr txBox="1"/>
            <p:nvPr/>
          </p:nvSpPr>
          <p:spPr>
            <a:xfrm>
              <a:off x="0" y="-28575"/>
              <a:ext cx="784900" cy="312667"/>
            </a:xfrm>
            <a:prstGeom prst="rect">
              <a:avLst/>
            </a:prstGeom>
          </p:spPr>
          <p:txBody>
            <a:bodyPr lIns="50800" tIns="50800" rIns="50800" bIns="50800" rtlCol="0" anchor="ctr"/>
            <a:lstStyle/>
            <a:p>
              <a:pPr algn="ctr">
                <a:lnSpc>
                  <a:spcPts val="2430"/>
                </a:lnSpc>
              </a:pPr>
              <a:endParaRPr/>
            </a:p>
          </p:txBody>
        </p:sp>
      </p:grpSp>
      <p:grpSp>
        <p:nvGrpSpPr>
          <p:cNvPr id="42" name="Group 42"/>
          <p:cNvGrpSpPr/>
          <p:nvPr/>
        </p:nvGrpSpPr>
        <p:grpSpPr>
          <a:xfrm>
            <a:off x="7464006" y="6471455"/>
            <a:ext cx="3340938" cy="3280238"/>
            <a:chOff x="0" y="0"/>
            <a:chExt cx="879918" cy="863931"/>
          </a:xfrm>
        </p:grpSpPr>
        <p:sp>
          <p:nvSpPr>
            <p:cNvPr id="43" name="Freeform 43"/>
            <p:cNvSpPr/>
            <p:nvPr/>
          </p:nvSpPr>
          <p:spPr>
            <a:xfrm>
              <a:off x="0" y="0"/>
              <a:ext cx="879918" cy="863931"/>
            </a:xfrm>
            <a:custGeom>
              <a:avLst/>
              <a:gdLst/>
              <a:ahLst/>
              <a:cxnLst/>
              <a:rect l="l" t="t" r="r" b="b"/>
              <a:pathLst>
                <a:path w="879918" h="863931">
                  <a:moveTo>
                    <a:pt x="0" y="0"/>
                  </a:moveTo>
                  <a:lnTo>
                    <a:pt x="879918" y="0"/>
                  </a:lnTo>
                  <a:lnTo>
                    <a:pt x="879918" y="863931"/>
                  </a:lnTo>
                  <a:lnTo>
                    <a:pt x="0" y="863931"/>
                  </a:lnTo>
                  <a:close/>
                </a:path>
              </a:pathLst>
            </a:custGeom>
            <a:solidFill>
              <a:srgbClr val="DDC6C6"/>
            </a:solidFill>
          </p:spPr>
        </p:sp>
        <p:sp>
          <p:nvSpPr>
            <p:cNvPr id="44" name="TextBox 44"/>
            <p:cNvSpPr txBox="1"/>
            <p:nvPr/>
          </p:nvSpPr>
          <p:spPr>
            <a:xfrm>
              <a:off x="0" y="-28575"/>
              <a:ext cx="879918" cy="892506"/>
            </a:xfrm>
            <a:prstGeom prst="rect">
              <a:avLst/>
            </a:prstGeom>
          </p:spPr>
          <p:txBody>
            <a:bodyPr lIns="50800" tIns="50800" rIns="50800" bIns="50800" rtlCol="0" anchor="ctr"/>
            <a:lstStyle/>
            <a:p>
              <a:pPr algn="ctr">
                <a:lnSpc>
                  <a:spcPts val="2430"/>
                </a:lnSpc>
              </a:pPr>
              <a:endParaRPr/>
            </a:p>
          </p:txBody>
        </p:sp>
      </p:grpSp>
      <p:grpSp>
        <p:nvGrpSpPr>
          <p:cNvPr id="45" name="Group 45"/>
          <p:cNvGrpSpPr/>
          <p:nvPr/>
        </p:nvGrpSpPr>
        <p:grpSpPr>
          <a:xfrm>
            <a:off x="7628678" y="6682456"/>
            <a:ext cx="2996796" cy="917885"/>
            <a:chOff x="0" y="0"/>
            <a:chExt cx="789280" cy="241747"/>
          </a:xfrm>
        </p:grpSpPr>
        <p:sp>
          <p:nvSpPr>
            <p:cNvPr id="46" name="Freeform 46"/>
            <p:cNvSpPr/>
            <p:nvPr/>
          </p:nvSpPr>
          <p:spPr>
            <a:xfrm>
              <a:off x="0" y="0"/>
              <a:ext cx="789280" cy="241747"/>
            </a:xfrm>
            <a:custGeom>
              <a:avLst/>
              <a:gdLst/>
              <a:ahLst/>
              <a:cxnLst/>
              <a:rect l="l" t="t" r="r" b="b"/>
              <a:pathLst>
                <a:path w="789280" h="241747">
                  <a:moveTo>
                    <a:pt x="0" y="0"/>
                  </a:moveTo>
                  <a:lnTo>
                    <a:pt x="789280" y="0"/>
                  </a:lnTo>
                  <a:lnTo>
                    <a:pt x="789280" y="241747"/>
                  </a:lnTo>
                  <a:lnTo>
                    <a:pt x="0" y="241747"/>
                  </a:lnTo>
                  <a:close/>
                </a:path>
              </a:pathLst>
            </a:custGeom>
            <a:solidFill>
              <a:srgbClr val="FEFFFF"/>
            </a:solidFill>
          </p:spPr>
        </p:sp>
        <p:sp>
          <p:nvSpPr>
            <p:cNvPr id="47" name="TextBox 47"/>
            <p:cNvSpPr txBox="1"/>
            <p:nvPr/>
          </p:nvSpPr>
          <p:spPr>
            <a:xfrm>
              <a:off x="0" y="-28575"/>
              <a:ext cx="789280" cy="270322"/>
            </a:xfrm>
            <a:prstGeom prst="rect">
              <a:avLst/>
            </a:prstGeom>
          </p:spPr>
          <p:txBody>
            <a:bodyPr lIns="50800" tIns="50800" rIns="50800" bIns="50800" rtlCol="0" anchor="ctr"/>
            <a:lstStyle/>
            <a:p>
              <a:pPr algn="ctr">
                <a:lnSpc>
                  <a:spcPts val="2430"/>
                </a:lnSpc>
              </a:pPr>
              <a:endParaRPr/>
            </a:p>
          </p:txBody>
        </p:sp>
      </p:grpSp>
      <p:grpSp>
        <p:nvGrpSpPr>
          <p:cNvPr id="48" name="Group 48"/>
          <p:cNvGrpSpPr/>
          <p:nvPr/>
        </p:nvGrpSpPr>
        <p:grpSpPr>
          <a:xfrm>
            <a:off x="11671719" y="6471455"/>
            <a:ext cx="3340938" cy="3280238"/>
            <a:chOff x="0" y="0"/>
            <a:chExt cx="879918" cy="863931"/>
          </a:xfrm>
        </p:grpSpPr>
        <p:sp>
          <p:nvSpPr>
            <p:cNvPr id="49" name="Freeform 49"/>
            <p:cNvSpPr/>
            <p:nvPr/>
          </p:nvSpPr>
          <p:spPr>
            <a:xfrm>
              <a:off x="0" y="0"/>
              <a:ext cx="879918" cy="863931"/>
            </a:xfrm>
            <a:custGeom>
              <a:avLst/>
              <a:gdLst/>
              <a:ahLst/>
              <a:cxnLst/>
              <a:rect l="l" t="t" r="r" b="b"/>
              <a:pathLst>
                <a:path w="879918" h="863931">
                  <a:moveTo>
                    <a:pt x="0" y="0"/>
                  </a:moveTo>
                  <a:lnTo>
                    <a:pt x="879918" y="0"/>
                  </a:lnTo>
                  <a:lnTo>
                    <a:pt x="879918" y="863931"/>
                  </a:lnTo>
                  <a:lnTo>
                    <a:pt x="0" y="863931"/>
                  </a:lnTo>
                  <a:close/>
                </a:path>
              </a:pathLst>
            </a:custGeom>
            <a:solidFill>
              <a:srgbClr val="DDC6C6"/>
            </a:solidFill>
          </p:spPr>
        </p:sp>
        <p:sp>
          <p:nvSpPr>
            <p:cNvPr id="50" name="TextBox 50"/>
            <p:cNvSpPr txBox="1"/>
            <p:nvPr/>
          </p:nvSpPr>
          <p:spPr>
            <a:xfrm>
              <a:off x="0" y="-28575"/>
              <a:ext cx="879918" cy="892506"/>
            </a:xfrm>
            <a:prstGeom prst="rect">
              <a:avLst/>
            </a:prstGeom>
          </p:spPr>
          <p:txBody>
            <a:bodyPr lIns="50800" tIns="50800" rIns="50800" bIns="50800" rtlCol="0" anchor="ctr"/>
            <a:lstStyle/>
            <a:p>
              <a:pPr algn="ctr">
                <a:lnSpc>
                  <a:spcPts val="2430"/>
                </a:lnSpc>
              </a:pPr>
              <a:endParaRPr/>
            </a:p>
          </p:txBody>
        </p:sp>
      </p:grpSp>
      <p:grpSp>
        <p:nvGrpSpPr>
          <p:cNvPr id="51" name="Group 51"/>
          <p:cNvGrpSpPr/>
          <p:nvPr/>
        </p:nvGrpSpPr>
        <p:grpSpPr>
          <a:xfrm>
            <a:off x="11836391" y="6682456"/>
            <a:ext cx="3011594" cy="895305"/>
            <a:chOff x="0" y="0"/>
            <a:chExt cx="793177" cy="235801"/>
          </a:xfrm>
        </p:grpSpPr>
        <p:sp>
          <p:nvSpPr>
            <p:cNvPr id="52" name="Freeform 52"/>
            <p:cNvSpPr/>
            <p:nvPr/>
          </p:nvSpPr>
          <p:spPr>
            <a:xfrm>
              <a:off x="0" y="0"/>
              <a:ext cx="793177" cy="235801"/>
            </a:xfrm>
            <a:custGeom>
              <a:avLst/>
              <a:gdLst/>
              <a:ahLst/>
              <a:cxnLst/>
              <a:rect l="l" t="t" r="r" b="b"/>
              <a:pathLst>
                <a:path w="793177" h="235801">
                  <a:moveTo>
                    <a:pt x="0" y="0"/>
                  </a:moveTo>
                  <a:lnTo>
                    <a:pt x="793177" y="0"/>
                  </a:lnTo>
                  <a:lnTo>
                    <a:pt x="793177" y="235801"/>
                  </a:lnTo>
                  <a:lnTo>
                    <a:pt x="0" y="235801"/>
                  </a:lnTo>
                  <a:close/>
                </a:path>
              </a:pathLst>
            </a:custGeom>
            <a:solidFill>
              <a:srgbClr val="FEFFFF"/>
            </a:solidFill>
          </p:spPr>
        </p:sp>
        <p:sp>
          <p:nvSpPr>
            <p:cNvPr id="53" name="TextBox 53"/>
            <p:cNvSpPr txBox="1"/>
            <p:nvPr/>
          </p:nvSpPr>
          <p:spPr>
            <a:xfrm>
              <a:off x="0" y="-28575"/>
              <a:ext cx="793177" cy="264376"/>
            </a:xfrm>
            <a:prstGeom prst="rect">
              <a:avLst/>
            </a:prstGeom>
          </p:spPr>
          <p:txBody>
            <a:bodyPr lIns="50800" tIns="50800" rIns="50800" bIns="50800" rtlCol="0" anchor="ctr"/>
            <a:lstStyle/>
            <a:p>
              <a:pPr algn="ctr">
                <a:lnSpc>
                  <a:spcPts val="2430"/>
                </a:lnSpc>
              </a:pPr>
              <a:endParaRPr/>
            </a:p>
          </p:txBody>
        </p:sp>
      </p:grpSp>
      <p:sp>
        <p:nvSpPr>
          <p:cNvPr id="54" name="Freeform 54"/>
          <p:cNvSpPr/>
          <p:nvPr/>
        </p:nvSpPr>
        <p:spPr>
          <a:xfrm>
            <a:off x="133629" y="7141398"/>
            <a:ext cx="3320987" cy="2943225"/>
          </a:xfrm>
          <a:custGeom>
            <a:avLst/>
            <a:gdLst/>
            <a:ahLst/>
            <a:cxnLst/>
            <a:rect l="l" t="t" r="r" b="b"/>
            <a:pathLst>
              <a:path w="3320987" h="2943225">
                <a:moveTo>
                  <a:pt x="0" y="0"/>
                </a:moveTo>
                <a:lnTo>
                  <a:pt x="3320987" y="0"/>
                </a:lnTo>
                <a:lnTo>
                  <a:pt x="3320987" y="2943225"/>
                </a:lnTo>
                <a:lnTo>
                  <a:pt x="0" y="29432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5" name="Freeform 55"/>
          <p:cNvSpPr/>
          <p:nvPr/>
        </p:nvSpPr>
        <p:spPr>
          <a:xfrm>
            <a:off x="15270435" y="7187281"/>
            <a:ext cx="2815933" cy="2815933"/>
          </a:xfrm>
          <a:custGeom>
            <a:avLst/>
            <a:gdLst/>
            <a:ahLst/>
            <a:cxnLst/>
            <a:rect l="l" t="t" r="r" b="b"/>
            <a:pathLst>
              <a:path w="2815933" h="2815933">
                <a:moveTo>
                  <a:pt x="0" y="0"/>
                </a:moveTo>
                <a:lnTo>
                  <a:pt x="2815933" y="0"/>
                </a:lnTo>
                <a:lnTo>
                  <a:pt x="2815933" y="2815933"/>
                </a:lnTo>
                <a:lnTo>
                  <a:pt x="0" y="28159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6" name="TextBox 56"/>
          <p:cNvSpPr txBox="1"/>
          <p:nvPr/>
        </p:nvSpPr>
        <p:spPr>
          <a:xfrm>
            <a:off x="2949099" y="988788"/>
            <a:ext cx="13309841"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LE PRINCIPALI FORME DI CYBERBULLISMO</a:t>
            </a:r>
          </a:p>
        </p:txBody>
      </p:sp>
      <p:sp>
        <p:nvSpPr>
          <p:cNvPr id="57" name="TextBox 57"/>
          <p:cNvSpPr txBox="1"/>
          <p:nvPr/>
        </p:nvSpPr>
        <p:spPr>
          <a:xfrm>
            <a:off x="1363939" y="3130891"/>
            <a:ext cx="2936436" cy="596899"/>
          </a:xfrm>
          <a:prstGeom prst="rect">
            <a:avLst/>
          </a:prstGeom>
        </p:spPr>
        <p:txBody>
          <a:bodyPr lIns="0" tIns="0" rIns="0" bIns="0" rtlCol="0" anchor="t">
            <a:spAutoFit/>
          </a:bodyPr>
          <a:lstStyle/>
          <a:p>
            <a:pPr algn="ctr">
              <a:lnSpc>
                <a:spcPts val="4900"/>
              </a:lnSpc>
            </a:pPr>
            <a:r>
              <a:rPr lang="en-US" sz="3500" b="1">
                <a:solidFill>
                  <a:srgbClr val="FF3131"/>
                </a:solidFill>
                <a:latin typeface="Quicksand Bold"/>
                <a:ea typeface="Quicksand Bold"/>
                <a:cs typeface="Quicksand Bold"/>
                <a:sym typeface="Quicksand Bold"/>
              </a:rPr>
              <a:t>Flaming</a:t>
            </a:r>
          </a:p>
        </p:txBody>
      </p:sp>
      <p:sp>
        <p:nvSpPr>
          <p:cNvPr id="58" name="TextBox 58"/>
          <p:cNvSpPr txBox="1"/>
          <p:nvPr/>
        </p:nvSpPr>
        <p:spPr>
          <a:xfrm>
            <a:off x="5816503" y="3017572"/>
            <a:ext cx="2485985" cy="1030188"/>
          </a:xfrm>
          <a:prstGeom prst="rect">
            <a:avLst/>
          </a:prstGeom>
        </p:spPr>
        <p:txBody>
          <a:bodyPr lIns="0" tIns="0" rIns="0" bIns="0" rtlCol="0" anchor="t">
            <a:spAutoFit/>
          </a:bodyPr>
          <a:lstStyle/>
          <a:p>
            <a:pPr algn="ctr">
              <a:lnSpc>
                <a:spcPts val="4148"/>
              </a:lnSpc>
            </a:pPr>
            <a:r>
              <a:rPr lang="en-US" sz="2963" b="1">
                <a:solidFill>
                  <a:srgbClr val="FF3131"/>
                </a:solidFill>
                <a:latin typeface="Quicksand Bold"/>
                <a:ea typeface="Quicksand Bold"/>
                <a:cs typeface="Quicksand Bold"/>
                <a:sym typeface="Quicksand Bold"/>
              </a:rPr>
              <a:t>Harassment (molestie)</a:t>
            </a:r>
          </a:p>
        </p:txBody>
      </p:sp>
      <p:sp>
        <p:nvSpPr>
          <p:cNvPr id="59" name="TextBox 59"/>
          <p:cNvSpPr txBox="1"/>
          <p:nvPr/>
        </p:nvSpPr>
        <p:spPr>
          <a:xfrm>
            <a:off x="9856194" y="3130891"/>
            <a:ext cx="2936436" cy="563879"/>
          </a:xfrm>
          <a:prstGeom prst="rect">
            <a:avLst/>
          </a:prstGeom>
        </p:spPr>
        <p:txBody>
          <a:bodyPr lIns="0" tIns="0" rIns="0" bIns="0" rtlCol="0" anchor="t">
            <a:spAutoFit/>
          </a:bodyPr>
          <a:lstStyle/>
          <a:p>
            <a:pPr algn="ctr">
              <a:lnSpc>
                <a:spcPts val="4620"/>
              </a:lnSpc>
            </a:pPr>
            <a:r>
              <a:rPr lang="en-US" sz="3300" b="1">
                <a:solidFill>
                  <a:srgbClr val="FF3131"/>
                </a:solidFill>
                <a:latin typeface="Quicksand Bold"/>
                <a:ea typeface="Quicksand Bold"/>
                <a:cs typeface="Quicksand Bold"/>
                <a:sym typeface="Quicksand Bold"/>
              </a:rPr>
              <a:t>Denigrazione</a:t>
            </a:r>
          </a:p>
        </p:txBody>
      </p:sp>
      <p:sp>
        <p:nvSpPr>
          <p:cNvPr id="60" name="TextBox 60"/>
          <p:cNvSpPr txBox="1"/>
          <p:nvPr/>
        </p:nvSpPr>
        <p:spPr>
          <a:xfrm>
            <a:off x="14102322" y="3149941"/>
            <a:ext cx="2936436" cy="701675"/>
          </a:xfrm>
          <a:prstGeom prst="rect">
            <a:avLst/>
          </a:prstGeom>
        </p:spPr>
        <p:txBody>
          <a:bodyPr lIns="0" tIns="0" rIns="0" bIns="0" rtlCol="0" anchor="t">
            <a:spAutoFit/>
          </a:bodyPr>
          <a:lstStyle/>
          <a:p>
            <a:pPr algn="ctr">
              <a:lnSpc>
                <a:spcPts val="2800"/>
              </a:lnSpc>
            </a:pPr>
            <a:r>
              <a:rPr lang="en-US" sz="2000" b="1">
                <a:solidFill>
                  <a:srgbClr val="FF3131"/>
                </a:solidFill>
                <a:latin typeface="Quicksand Bold"/>
                <a:ea typeface="Quicksand Bold"/>
                <a:cs typeface="Quicksand Bold"/>
                <a:sym typeface="Quicksand Bold"/>
              </a:rPr>
              <a:t>Impersonificazione (impersonation)</a:t>
            </a:r>
          </a:p>
        </p:txBody>
      </p:sp>
      <p:sp>
        <p:nvSpPr>
          <p:cNvPr id="61" name="TextBox 61"/>
          <p:cNvSpPr txBox="1"/>
          <p:nvPr/>
        </p:nvSpPr>
        <p:spPr>
          <a:xfrm>
            <a:off x="3454616" y="6796756"/>
            <a:ext cx="2647315" cy="950384"/>
          </a:xfrm>
          <a:prstGeom prst="rect">
            <a:avLst/>
          </a:prstGeom>
        </p:spPr>
        <p:txBody>
          <a:bodyPr lIns="0" tIns="0" rIns="0" bIns="0" rtlCol="0" anchor="t">
            <a:spAutoFit/>
          </a:bodyPr>
          <a:lstStyle/>
          <a:p>
            <a:pPr algn="ctr">
              <a:lnSpc>
                <a:spcPts val="3758"/>
              </a:lnSpc>
            </a:pPr>
            <a:r>
              <a:rPr lang="en-US" sz="3055" b="1">
                <a:solidFill>
                  <a:srgbClr val="FF3131"/>
                </a:solidFill>
                <a:latin typeface="Quicksand Bold"/>
                <a:ea typeface="Quicksand Bold"/>
                <a:cs typeface="Quicksand Bold"/>
                <a:sym typeface="Quicksand Bold"/>
              </a:rPr>
              <a:t>Outing e Trickery</a:t>
            </a:r>
          </a:p>
        </p:txBody>
      </p:sp>
      <p:sp>
        <p:nvSpPr>
          <p:cNvPr id="62" name="TextBox 62"/>
          <p:cNvSpPr txBox="1"/>
          <p:nvPr/>
        </p:nvSpPr>
        <p:spPr>
          <a:xfrm>
            <a:off x="7664293" y="6872956"/>
            <a:ext cx="2805363" cy="653549"/>
          </a:xfrm>
          <a:prstGeom prst="rect">
            <a:avLst/>
          </a:prstGeom>
        </p:spPr>
        <p:txBody>
          <a:bodyPr lIns="0" tIns="0" rIns="0" bIns="0" rtlCol="0" anchor="t">
            <a:spAutoFit/>
          </a:bodyPr>
          <a:lstStyle/>
          <a:p>
            <a:pPr algn="ctr">
              <a:lnSpc>
                <a:spcPts val="2483"/>
              </a:lnSpc>
            </a:pPr>
            <a:r>
              <a:rPr lang="en-US" sz="2670" b="1">
                <a:solidFill>
                  <a:srgbClr val="FF3131"/>
                </a:solidFill>
                <a:latin typeface="Quicksand Bold"/>
                <a:ea typeface="Quicksand Bold"/>
                <a:cs typeface="Quicksand Bold"/>
                <a:sym typeface="Quicksand Bold"/>
              </a:rPr>
              <a:t>Esclusione (exclusion)</a:t>
            </a:r>
          </a:p>
        </p:txBody>
      </p:sp>
      <p:sp>
        <p:nvSpPr>
          <p:cNvPr id="63" name="TextBox 63"/>
          <p:cNvSpPr txBox="1"/>
          <p:nvPr/>
        </p:nvSpPr>
        <p:spPr>
          <a:xfrm>
            <a:off x="11873970" y="6739606"/>
            <a:ext cx="2936436" cy="580389"/>
          </a:xfrm>
          <a:prstGeom prst="rect">
            <a:avLst/>
          </a:prstGeom>
        </p:spPr>
        <p:txBody>
          <a:bodyPr lIns="0" tIns="0" rIns="0" bIns="0" rtlCol="0" anchor="t">
            <a:spAutoFit/>
          </a:bodyPr>
          <a:lstStyle/>
          <a:p>
            <a:pPr algn="ctr">
              <a:lnSpc>
                <a:spcPts val="4760"/>
              </a:lnSpc>
            </a:pPr>
            <a:r>
              <a:rPr lang="en-US" sz="3400" b="1">
                <a:solidFill>
                  <a:srgbClr val="FF3131"/>
                </a:solidFill>
                <a:latin typeface="Quicksand Bold"/>
                <a:ea typeface="Quicksand Bold"/>
                <a:cs typeface="Quicksand Bold"/>
                <a:sym typeface="Quicksand Bold"/>
              </a:rPr>
              <a:t>Cyberstalking</a:t>
            </a:r>
          </a:p>
        </p:txBody>
      </p:sp>
      <p:sp>
        <p:nvSpPr>
          <p:cNvPr id="64" name="TextBox 64"/>
          <p:cNvSpPr txBox="1"/>
          <p:nvPr/>
        </p:nvSpPr>
        <p:spPr>
          <a:xfrm>
            <a:off x="1523501" y="4132504"/>
            <a:ext cx="2617312" cy="1983892"/>
          </a:xfrm>
          <a:prstGeom prst="rect">
            <a:avLst/>
          </a:prstGeom>
        </p:spPr>
        <p:txBody>
          <a:bodyPr lIns="0" tIns="0" rIns="0" bIns="0" rtlCol="0" anchor="t">
            <a:spAutoFit/>
          </a:bodyPr>
          <a:lstStyle/>
          <a:p>
            <a:pPr algn="ctr">
              <a:lnSpc>
                <a:spcPts val="3178"/>
              </a:lnSpc>
            </a:pPr>
            <a:r>
              <a:rPr lang="en-US" sz="2270">
                <a:solidFill>
                  <a:srgbClr val="000000"/>
                </a:solidFill>
                <a:latin typeface="Open Sans"/>
                <a:ea typeface="Open Sans"/>
                <a:cs typeface="Open Sans"/>
                <a:sym typeface="Open Sans"/>
              </a:rPr>
              <a:t>Discussioni violente e offensive nelle chat o nei forum.</a:t>
            </a:r>
          </a:p>
          <a:p>
            <a:pPr algn="ctr">
              <a:lnSpc>
                <a:spcPts val="3178"/>
              </a:lnSpc>
            </a:pPr>
            <a:endParaRPr lang="en-US" sz="2270">
              <a:solidFill>
                <a:srgbClr val="000000"/>
              </a:solidFill>
              <a:latin typeface="Open Sans"/>
              <a:ea typeface="Open Sans"/>
              <a:cs typeface="Open Sans"/>
              <a:sym typeface="Open Sans"/>
            </a:endParaRPr>
          </a:p>
        </p:txBody>
      </p:sp>
      <p:sp>
        <p:nvSpPr>
          <p:cNvPr id="65" name="TextBox 65"/>
          <p:cNvSpPr txBox="1"/>
          <p:nvPr/>
        </p:nvSpPr>
        <p:spPr>
          <a:xfrm>
            <a:off x="5572488" y="4539938"/>
            <a:ext cx="2974015" cy="1531648"/>
          </a:xfrm>
          <a:prstGeom prst="rect">
            <a:avLst/>
          </a:prstGeom>
        </p:spPr>
        <p:txBody>
          <a:bodyPr lIns="0" tIns="0" rIns="0" bIns="0" rtlCol="0" anchor="t">
            <a:spAutoFit/>
          </a:bodyPr>
          <a:lstStyle/>
          <a:p>
            <a:pPr algn="ctr">
              <a:lnSpc>
                <a:spcPts val="2455"/>
              </a:lnSpc>
            </a:pPr>
            <a:r>
              <a:rPr lang="en-US" sz="1753">
                <a:solidFill>
                  <a:srgbClr val="000000"/>
                </a:solidFill>
                <a:latin typeface="Open Sans"/>
                <a:ea typeface="Open Sans"/>
                <a:cs typeface="Open Sans"/>
                <a:sym typeface="Open Sans"/>
              </a:rPr>
              <a:t>Messaggi ripetuti e minacciosi inviati attraverso SMS, e-mail o social network.</a:t>
            </a:r>
          </a:p>
          <a:p>
            <a:pPr algn="ctr">
              <a:lnSpc>
                <a:spcPts val="2455"/>
              </a:lnSpc>
            </a:pPr>
            <a:endParaRPr lang="en-US" sz="1753">
              <a:solidFill>
                <a:srgbClr val="000000"/>
              </a:solidFill>
              <a:latin typeface="Open Sans"/>
              <a:ea typeface="Open Sans"/>
              <a:cs typeface="Open Sans"/>
              <a:sym typeface="Open Sans"/>
            </a:endParaRPr>
          </a:p>
        </p:txBody>
      </p:sp>
      <p:sp>
        <p:nvSpPr>
          <p:cNvPr id="66" name="TextBox 66"/>
          <p:cNvSpPr txBox="1"/>
          <p:nvPr/>
        </p:nvSpPr>
        <p:spPr>
          <a:xfrm>
            <a:off x="10045045" y="4226025"/>
            <a:ext cx="2577027" cy="1796851"/>
          </a:xfrm>
          <a:prstGeom prst="rect">
            <a:avLst/>
          </a:prstGeom>
        </p:spPr>
        <p:txBody>
          <a:bodyPr lIns="0" tIns="0" rIns="0" bIns="0" rtlCol="0" anchor="t">
            <a:spAutoFit/>
          </a:bodyPr>
          <a:lstStyle/>
          <a:p>
            <a:pPr algn="ctr">
              <a:lnSpc>
                <a:spcPts val="2872"/>
              </a:lnSpc>
            </a:pPr>
            <a:r>
              <a:rPr lang="en-US" sz="2052">
                <a:solidFill>
                  <a:srgbClr val="000000"/>
                </a:solidFill>
                <a:latin typeface="Open Sans"/>
                <a:ea typeface="Open Sans"/>
                <a:cs typeface="Open Sans"/>
                <a:sym typeface="Open Sans"/>
              </a:rPr>
              <a:t>Diffusione di pettegolezzi, offese e contenuti falsi o diffamatori online.</a:t>
            </a:r>
          </a:p>
          <a:p>
            <a:pPr algn="ctr">
              <a:lnSpc>
                <a:spcPts val="2872"/>
              </a:lnSpc>
            </a:pPr>
            <a:endParaRPr lang="en-US" sz="2052">
              <a:solidFill>
                <a:srgbClr val="000000"/>
              </a:solidFill>
              <a:latin typeface="Open Sans"/>
              <a:ea typeface="Open Sans"/>
              <a:cs typeface="Open Sans"/>
              <a:sym typeface="Open Sans"/>
            </a:endParaRPr>
          </a:p>
        </p:txBody>
      </p:sp>
      <p:sp>
        <p:nvSpPr>
          <p:cNvPr id="67" name="TextBox 67"/>
          <p:cNvSpPr txBox="1"/>
          <p:nvPr/>
        </p:nvSpPr>
        <p:spPr>
          <a:xfrm>
            <a:off x="14118452" y="4461321"/>
            <a:ext cx="2920306" cy="1476341"/>
          </a:xfrm>
          <a:prstGeom prst="rect">
            <a:avLst/>
          </a:prstGeom>
        </p:spPr>
        <p:txBody>
          <a:bodyPr lIns="0" tIns="0" rIns="0" bIns="0" rtlCol="0" anchor="t">
            <a:spAutoFit/>
          </a:bodyPr>
          <a:lstStyle/>
          <a:p>
            <a:pPr algn="ctr">
              <a:lnSpc>
                <a:spcPts val="2958"/>
              </a:lnSpc>
            </a:pPr>
            <a:r>
              <a:rPr lang="en-US" sz="2113">
                <a:solidFill>
                  <a:srgbClr val="000000"/>
                </a:solidFill>
                <a:latin typeface="Open Sans"/>
                <a:ea typeface="Open Sans"/>
                <a:cs typeface="Open Sans"/>
                <a:sym typeface="Open Sans"/>
              </a:rPr>
              <a:t>Creazione di profili falsi per fingersi la vittima e screditarla.</a:t>
            </a:r>
          </a:p>
          <a:p>
            <a:pPr algn="ctr">
              <a:lnSpc>
                <a:spcPts val="2958"/>
              </a:lnSpc>
            </a:pPr>
            <a:endParaRPr lang="en-US" sz="2113">
              <a:solidFill>
                <a:srgbClr val="000000"/>
              </a:solidFill>
              <a:latin typeface="Open Sans"/>
              <a:ea typeface="Open Sans"/>
              <a:cs typeface="Open Sans"/>
              <a:sym typeface="Open Sans"/>
            </a:endParaRPr>
          </a:p>
        </p:txBody>
      </p:sp>
      <p:sp>
        <p:nvSpPr>
          <p:cNvPr id="68" name="TextBox 68"/>
          <p:cNvSpPr txBox="1"/>
          <p:nvPr/>
        </p:nvSpPr>
        <p:spPr>
          <a:xfrm>
            <a:off x="3454616" y="8082999"/>
            <a:ext cx="3078554" cy="1326709"/>
          </a:xfrm>
          <a:prstGeom prst="rect">
            <a:avLst/>
          </a:prstGeom>
        </p:spPr>
        <p:txBody>
          <a:bodyPr lIns="0" tIns="0" rIns="0" bIns="0" rtlCol="0" anchor="t">
            <a:spAutoFit/>
          </a:bodyPr>
          <a:lstStyle/>
          <a:p>
            <a:pPr algn="ctr">
              <a:lnSpc>
                <a:spcPts val="2120"/>
              </a:lnSpc>
            </a:pPr>
            <a:r>
              <a:rPr lang="en-US" sz="1514">
                <a:solidFill>
                  <a:srgbClr val="000000"/>
                </a:solidFill>
                <a:latin typeface="Open Sans"/>
                <a:ea typeface="Open Sans"/>
                <a:cs typeface="Open Sans"/>
                <a:sym typeface="Open Sans"/>
              </a:rPr>
              <a:t>Condivisione pubblica, senza consenso, di informazioni personali o intime (foto, segreti, confidenze).</a:t>
            </a:r>
          </a:p>
          <a:p>
            <a:pPr algn="ctr">
              <a:lnSpc>
                <a:spcPts val="2120"/>
              </a:lnSpc>
            </a:pPr>
            <a:endParaRPr lang="en-US" sz="1514">
              <a:solidFill>
                <a:srgbClr val="000000"/>
              </a:solidFill>
              <a:latin typeface="Open Sans"/>
              <a:ea typeface="Open Sans"/>
              <a:cs typeface="Open Sans"/>
              <a:sym typeface="Open Sans"/>
            </a:endParaRPr>
          </a:p>
        </p:txBody>
      </p:sp>
      <p:sp>
        <p:nvSpPr>
          <p:cNvPr id="69" name="TextBox 69"/>
          <p:cNvSpPr txBox="1"/>
          <p:nvPr/>
        </p:nvSpPr>
        <p:spPr>
          <a:xfrm>
            <a:off x="7908023" y="7932980"/>
            <a:ext cx="2471954" cy="1818713"/>
          </a:xfrm>
          <a:prstGeom prst="rect">
            <a:avLst/>
          </a:prstGeom>
        </p:spPr>
        <p:txBody>
          <a:bodyPr lIns="0" tIns="0" rIns="0" bIns="0" rtlCol="0" anchor="t">
            <a:spAutoFit/>
          </a:bodyPr>
          <a:lstStyle/>
          <a:p>
            <a:pPr algn="ctr">
              <a:lnSpc>
                <a:spcPts val="2424"/>
              </a:lnSpc>
            </a:pPr>
            <a:r>
              <a:rPr lang="en-US" sz="1732">
                <a:solidFill>
                  <a:srgbClr val="000000"/>
                </a:solidFill>
                <a:latin typeface="Open Sans"/>
                <a:ea typeface="Open Sans"/>
                <a:cs typeface="Open Sans"/>
                <a:sym typeface="Open Sans"/>
              </a:rPr>
              <a:t>Eliminazione intenzionale di una persona da gruppi online, chat o community virtuali.</a:t>
            </a:r>
          </a:p>
          <a:p>
            <a:pPr algn="ctr">
              <a:lnSpc>
                <a:spcPts val="2424"/>
              </a:lnSpc>
            </a:pPr>
            <a:endParaRPr lang="en-US" sz="1732">
              <a:solidFill>
                <a:srgbClr val="000000"/>
              </a:solidFill>
              <a:latin typeface="Open Sans"/>
              <a:ea typeface="Open Sans"/>
              <a:cs typeface="Open Sans"/>
              <a:sym typeface="Open Sans"/>
            </a:endParaRPr>
          </a:p>
        </p:txBody>
      </p:sp>
      <p:sp>
        <p:nvSpPr>
          <p:cNvPr id="70" name="TextBox 70"/>
          <p:cNvSpPr txBox="1"/>
          <p:nvPr/>
        </p:nvSpPr>
        <p:spPr>
          <a:xfrm>
            <a:off x="11671719" y="7935238"/>
            <a:ext cx="3340938" cy="1203846"/>
          </a:xfrm>
          <a:prstGeom prst="rect">
            <a:avLst/>
          </a:prstGeom>
        </p:spPr>
        <p:txBody>
          <a:bodyPr lIns="0" tIns="0" rIns="0" bIns="0" rtlCol="0" anchor="t">
            <a:spAutoFit/>
          </a:bodyPr>
          <a:lstStyle/>
          <a:p>
            <a:pPr algn="ctr">
              <a:lnSpc>
                <a:spcPts val="2417"/>
              </a:lnSpc>
            </a:pPr>
            <a:r>
              <a:rPr lang="en-US" sz="1726">
                <a:solidFill>
                  <a:srgbClr val="000000"/>
                </a:solidFill>
                <a:latin typeface="Open Sans"/>
                <a:ea typeface="Open Sans"/>
                <a:cs typeface="Open Sans"/>
                <a:sym typeface="Open Sans"/>
              </a:rPr>
              <a:t>Controllo ossessivo e minaccioso della vittima tramite strumenti digitali, spesso con finalità persecutorie.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4F4F4"/>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DDC6C6"/>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DDC6C6"/>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138625" y="3090998"/>
            <a:ext cx="1810474" cy="1584165"/>
          </a:xfrm>
          <a:custGeom>
            <a:avLst/>
            <a:gdLst/>
            <a:ahLst/>
            <a:cxnLst/>
            <a:rect l="l" t="t" r="r" b="b"/>
            <a:pathLst>
              <a:path w="1810474" h="1584165">
                <a:moveTo>
                  <a:pt x="1810474" y="0"/>
                </a:moveTo>
                <a:lnTo>
                  <a:pt x="0" y="0"/>
                </a:lnTo>
                <a:lnTo>
                  <a:pt x="0" y="1584165"/>
                </a:lnTo>
                <a:lnTo>
                  <a:pt x="1810474" y="1584165"/>
                </a:lnTo>
                <a:lnTo>
                  <a:pt x="1810474"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Freeform 12"/>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6303177" y="1958030"/>
            <a:ext cx="4716103" cy="4114800"/>
          </a:xfrm>
          <a:custGeom>
            <a:avLst/>
            <a:gdLst/>
            <a:ahLst/>
            <a:cxnLst/>
            <a:rect l="l" t="t" r="r" b="b"/>
            <a:pathLst>
              <a:path w="4716103" h="4114800">
                <a:moveTo>
                  <a:pt x="0" y="0"/>
                </a:moveTo>
                <a:lnTo>
                  <a:pt x="4716103" y="0"/>
                </a:lnTo>
                <a:lnTo>
                  <a:pt x="471610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TextBox 14"/>
          <p:cNvSpPr txBox="1"/>
          <p:nvPr/>
        </p:nvSpPr>
        <p:spPr>
          <a:xfrm>
            <a:off x="2949099" y="988788"/>
            <a:ext cx="12389802"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CONSEGUENZE PER LE VITTIME</a:t>
            </a:r>
          </a:p>
        </p:txBody>
      </p:sp>
      <p:sp>
        <p:nvSpPr>
          <p:cNvPr id="15" name="TextBox 15"/>
          <p:cNvSpPr txBox="1"/>
          <p:nvPr/>
        </p:nvSpPr>
        <p:spPr>
          <a:xfrm>
            <a:off x="1621396" y="6168080"/>
            <a:ext cx="15045208" cy="265747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2B2B2B"/>
                </a:solidFill>
                <a:latin typeface="Quicksand"/>
                <a:ea typeface="Quicksand"/>
                <a:cs typeface="Quicksand"/>
                <a:sym typeface="Quicksand"/>
              </a:rPr>
              <a:t>Psicologiche: ansia, depressione, perdita di autostima, senso di solitudine.</a:t>
            </a:r>
          </a:p>
          <a:p>
            <a:pPr marL="647700" lvl="1" indent="-323850" algn="l">
              <a:lnSpc>
                <a:spcPts val="4200"/>
              </a:lnSpc>
              <a:buFont typeface="Arial"/>
              <a:buChar char="•"/>
            </a:pPr>
            <a:r>
              <a:rPr lang="en-US" sz="3000">
                <a:solidFill>
                  <a:srgbClr val="2B2B2B"/>
                </a:solidFill>
                <a:latin typeface="Quicksand"/>
                <a:ea typeface="Quicksand"/>
                <a:cs typeface="Quicksand"/>
                <a:sym typeface="Quicksand"/>
              </a:rPr>
              <a:t>Scolastiche: calo del rendimento, assenteismo, rifiuto di frequentare la scuola.</a:t>
            </a:r>
          </a:p>
          <a:p>
            <a:pPr marL="647700" lvl="1" indent="-323850" algn="l">
              <a:lnSpc>
                <a:spcPts val="4200"/>
              </a:lnSpc>
              <a:buFont typeface="Arial"/>
              <a:buChar char="•"/>
            </a:pPr>
            <a:r>
              <a:rPr lang="en-US" sz="3000">
                <a:solidFill>
                  <a:srgbClr val="2B2B2B"/>
                </a:solidFill>
                <a:latin typeface="Quicksand"/>
                <a:ea typeface="Quicksand"/>
                <a:cs typeface="Quicksand"/>
                <a:sym typeface="Quicksand"/>
              </a:rPr>
              <a:t>Sociali: isolamento, difficoltà relazionali, chiusura in sé stessi.</a:t>
            </a:r>
          </a:p>
          <a:p>
            <a:pPr marL="647700" lvl="1" indent="-323850" algn="l">
              <a:lnSpc>
                <a:spcPts val="4200"/>
              </a:lnSpc>
              <a:buFont typeface="Arial"/>
              <a:buChar char="•"/>
            </a:pPr>
            <a:r>
              <a:rPr lang="en-US" sz="3000">
                <a:solidFill>
                  <a:srgbClr val="2B2B2B"/>
                </a:solidFill>
                <a:latin typeface="Quicksand"/>
                <a:ea typeface="Quicksand"/>
                <a:cs typeface="Quicksand"/>
                <a:sym typeface="Quicksand"/>
              </a:rPr>
              <a:t>Fisiche: sintomi psicosomatici (mal di testa, mal di stomaco, insonnia).</a:t>
            </a:r>
          </a:p>
          <a:p>
            <a:pPr algn="l">
              <a:lnSpc>
                <a:spcPts val="4200"/>
              </a:lnSpc>
            </a:pPr>
            <a:endParaRPr lang="en-US" sz="3000">
              <a:solidFill>
                <a:srgbClr val="2B2B2B"/>
              </a:solidFill>
              <a:latin typeface="Quicksand"/>
              <a:ea typeface="Quicksand"/>
              <a:cs typeface="Quicksand"/>
              <a:sym typeface="Quicksan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4F4F4"/>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DDC6C6"/>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DDC6C6"/>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138625" y="3090998"/>
            <a:ext cx="1810474" cy="1584165"/>
          </a:xfrm>
          <a:custGeom>
            <a:avLst/>
            <a:gdLst/>
            <a:ahLst/>
            <a:cxnLst/>
            <a:rect l="l" t="t" r="r" b="b"/>
            <a:pathLst>
              <a:path w="1810474" h="1584165">
                <a:moveTo>
                  <a:pt x="1810474" y="0"/>
                </a:moveTo>
                <a:lnTo>
                  <a:pt x="0" y="0"/>
                </a:lnTo>
                <a:lnTo>
                  <a:pt x="0" y="1584165"/>
                </a:lnTo>
                <a:lnTo>
                  <a:pt x="1810474" y="1584165"/>
                </a:lnTo>
                <a:lnTo>
                  <a:pt x="1810474"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Freeform 12"/>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3360268" y="1111448"/>
            <a:ext cx="6612671" cy="9089582"/>
          </a:xfrm>
          <a:custGeom>
            <a:avLst/>
            <a:gdLst/>
            <a:ahLst/>
            <a:cxnLst/>
            <a:rect l="l" t="t" r="r" b="b"/>
            <a:pathLst>
              <a:path w="6612671" h="9089582">
                <a:moveTo>
                  <a:pt x="0" y="0"/>
                </a:moveTo>
                <a:lnTo>
                  <a:pt x="6612671" y="0"/>
                </a:lnTo>
                <a:lnTo>
                  <a:pt x="6612671" y="9089581"/>
                </a:lnTo>
                <a:lnTo>
                  <a:pt x="0" y="90895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TextBox 14"/>
          <p:cNvSpPr txBox="1"/>
          <p:nvPr/>
        </p:nvSpPr>
        <p:spPr>
          <a:xfrm>
            <a:off x="2949099" y="988788"/>
            <a:ext cx="12389802"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RUOLI COINVOLTI NEL FENOMENO</a:t>
            </a:r>
          </a:p>
        </p:txBody>
      </p:sp>
      <p:sp>
        <p:nvSpPr>
          <p:cNvPr id="15" name="TextBox 15"/>
          <p:cNvSpPr txBox="1"/>
          <p:nvPr/>
        </p:nvSpPr>
        <p:spPr>
          <a:xfrm>
            <a:off x="1621396" y="5589563"/>
            <a:ext cx="15045208" cy="265747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2B2B2B"/>
                </a:solidFill>
                <a:latin typeface="Quicksand"/>
                <a:ea typeface="Quicksand"/>
                <a:cs typeface="Quicksand"/>
                <a:sym typeface="Quicksand"/>
              </a:rPr>
              <a:t>Il bullo/i bulli: chi mette in atto comportamenti aggressivi.</a:t>
            </a:r>
          </a:p>
          <a:p>
            <a:pPr marL="647700" lvl="1" indent="-323850" algn="l">
              <a:lnSpc>
                <a:spcPts val="4200"/>
              </a:lnSpc>
              <a:buFont typeface="Arial"/>
              <a:buChar char="•"/>
            </a:pPr>
            <a:r>
              <a:rPr lang="en-US" sz="3000">
                <a:solidFill>
                  <a:srgbClr val="2B2B2B"/>
                </a:solidFill>
                <a:latin typeface="Quicksand"/>
                <a:ea typeface="Quicksand"/>
                <a:cs typeface="Quicksand"/>
                <a:sym typeface="Quicksand"/>
              </a:rPr>
              <a:t>La vittima: chi subisce e spesso rimane in silenzio per paura o vergogna.</a:t>
            </a:r>
          </a:p>
          <a:p>
            <a:pPr marL="647700" lvl="1" indent="-323850" algn="l">
              <a:lnSpc>
                <a:spcPts val="4200"/>
              </a:lnSpc>
              <a:buFont typeface="Arial"/>
              <a:buChar char="•"/>
            </a:pPr>
            <a:r>
              <a:rPr lang="en-US" sz="3000">
                <a:solidFill>
                  <a:srgbClr val="2B2B2B"/>
                </a:solidFill>
                <a:latin typeface="Quicksand"/>
                <a:ea typeface="Quicksand"/>
                <a:cs typeface="Quicksand"/>
                <a:sym typeface="Quicksand"/>
              </a:rPr>
              <a:t>I sostenitori: coloro che appoggiano o incitano il bullo.</a:t>
            </a:r>
          </a:p>
          <a:p>
            <a:pPr marL="647700" lvl="1" indent="-323850" algn="l">
              <a:lnSpc>
                <a:spcPts val="4200"/>
              </a:lnSpc>
              <a:buFont typeface="Arial"/>
              <a:buChar char="•"/>
            </a:pPr>
            <a:r>
              <a:rPr lang="en-US" sz="3000">
                <a:solidFill>
                  <a:srgbClr val="2B2B2B"/>
                </a:solidFill>
                <a:latin typeface="Quicksand"/>
                <a:ea typeface="Quicksand"/>
                <a:cs typeface="Quicksand"/>
                <a:sym typeface="Quicksand"/>
              </a:rPr>
              <a:t>Gli spettatori: chi assiste senza intervenire (silenzio che legittima).</a:t>
            </a:r>
          </a:p>
          <a:p>
            <a:pPr marL="647700" lvl="1" indent="-323850" algn="l">
              <a:lnSpc>
                <a:spcPts val="4200"/>
              </a:lnSpc>
              <a:buFont typeface="Arial"/>
              <a:buChar char="•"/>
            </a:pPr>
            <a:r>
              <a:rPr lang="en-US" sz="3000">
                <a:solidFill>
                  <a:srgbClr val="2B2B2B"/>
                </a:solidFill>
                <a:latin typeface="Quicksand"/>
                <a:ea typeface="Quicksand"/>
                <a:cs typeface="Quicksand"/>
                <a:sym typeface="Quicksand"/>
              </a:rPr>
              <a:t>I difensori: chi prende le difese della vittima, opponendosi al bullo.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sp>
        <p:nvSpPr>
          <p:cNvPr id="5" name="Freeform 5"/>
          <p:cNvSpPr/>
          <p:nvPr/>
        </p:nvSpPr>
        <p:spPr>
          <a:xfrm>
            <a:off x="-1130661" y="612210"/>
            <a:ext cx="13091702" cy="10031517"/>
          </a:xfrm>
          <a:custGeom>
            <a:avLst/>
            <a:gdLst/>
            <a:ahLst/>
            <a:cxnLst/>
            <a:rect l="l" t="t" r="r" b="b"/>
            <a:pathLst>
              <a:path w="13091702" h="10031517">
                <a:moveTo>
                  <a:pt x="0" y="0"/>
                </a:moveTo>
                <a:lnTo>
                  <a:pt x="13091702" y="0"/>
                </a:lnTo>
                <a:lnTo>
                  <a:pt x="13091702" y="10031517"/>
                </a:lnTo>
                <a:lnTo>
                  <a:pt x="0" y="1003151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flipH="1">
            <a:off x="8707612" y="1800318"/>
            <a:ext cx="9580388" cy="7975673"/>
          </a:xfrm>
          <a:custGeom>
            <a:avLst/>
            <a:gdLst/>
            <a:ahLst/>
            <a:cxnLst/>
            <a:rect l="l" t="t" r="r" b="b"/>
            <a:pathLst>
              <a:path w="9580388" h="7975673">
                <a:moveTo>
                  <a:pt x="9580388" y="0"/>
                </a:moveTo>
                <a:lnTo>
                  <a:pt x="0" y="0"/>
                </a:lnTo>
                <a:lnTo>
                  <a:pt x="0" y="7975673"/>
                </a:lnTo>
                <a:lnTo>
                  <a:pt x="9580388" y="7975673"/>
                </a:lnTo>
                <a:lnTo>
                  <a:pt x="9580388"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7" name="Group 7"/>
          <p:cNvGrpSpPr/>
          <p:nvPr/>
        </p:nvGrpSpPr>
        <p:grpSpPr>
          <a:xfrm>
            <a:off x="410972" y="385288"/>
            <a:ext cx="17466056" cy="2104315"/>
            <a:chOff x="0" y="0"/>
            <a:chExt cx="86189481" cy="10384130"/>
          </a:xfrm>
        </p:grpSpPr>
        <p:sp>
          <p:nvSpPr>
            <p:cNvPr id="8" name="Freeform 8"/>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DDC6C6"/>
            </a:solidFill>
          </p:spPr>
        </p:sp>
        <p:sp>
          <p:nvSpPr>
            <p:cNvPr id="9" name="Freeform 9"/>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DDC6C6"/>
            </a:solidFill>
          </p:spPr>
        </p:sp>
      </p:grpSp>
      <p:grpSp>
        <p:nvGrpSpPr>
          <p:cNvPr id="10" name="Group 10"/>
          <p:cNvGrpSpPr/>
          <p:nvPr/>
        </p:nvGrpSpPr>
        <p:grpSpPr>
          <a:xfrm>
            <a:off x="1028700" y="763294"/>
            <a:ext cx="16230600" cy="1348304"/>
            <a:chOff x="0" y="0"/>
            <a:chExt cx="4653345" cy="386561"/>
          </a:xfrm>
        </p:grpSpPr>
        <p:sp>
          <p:nvSpPr>
            <p:cNvPr id="11" name="Freeform 11"/>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2" name="TextBox 12"/>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3" name="Freeform 13"/>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4" name="Group 14"/>
          <p:cNvGrpSpPr/>
          <p:nvPr/>
        </p:nvGrpSpPr>
        <p:grpSpPr>
          <a:xfrm>
            <a:off x="2460028" y="3078175"/>
            <a:ext cx="14799272" cy="1813810"/>
            <a:chOff x="0" y="0"/>
            <a:chExt cx="4156539" cy="509429"/>
          </a:xfrm>
        </p:grpSpPr>
        <p:sp>
          <p:nvSpPr>
            <p:cNvPr id="15" name="Freeform 15"/>
            <p:cNvSpPr/>
            <p:nvPr/>
          </p:nvSpPr>
          <p:spPr>
            <a:xfrm>
              <a:off x="0" y="0"/>
              <a:ext cx="4156539" cy="509429"/>
            </a:xfrm>
            <a:custGeom>
              <a:avLst/>
              <a:gdLst/>
              <a:ahLst/>
              <a:cxnLst/>
              <a:rect l="l" t="t" r="r" b="b"/>
              <a:pathLst>
                <a:path w="4156539" h="509429">
                  <a:moveTo>
                    <a:pt x="52313" y="0"/>
                  </a:moveTo>
                  <a:lnTo>
                    <a:pt x="4104226" y="0"/>
                  </a:lnTo>
                  <a:cubicBezTo>
                    <a:pt x="4133117" y="0"/>
                    <a:pt x="4156539" y="23421"/>
                    <a:pt x="4156539" y="52313"/>
                  </a:cubicBezTo>
                  <a:lnTo>
                    <a:pt x="4156539" y="457116"/>
                  </a:lnTo>
                  <a:cubicBezTo>
                    <a:pt x="4156539" y="470990"/>
                    <a:pt x="4151027" y="484296"/>
                    <a:pt x="4141217" y="494107"/>
                  </a:cubicBezTo>
                  <a:cubicBezTo>
                    <a:pt x="4131406" y="503917"/>
                    <a:pt x="4118100" y="509429"/>
                    <a:pt x="4104226" y="509429"/>
                  </a:cubicBezTo>
                  <a:lnTo>
                    <a:pt x="52313" y="509429"/>
                  </a:lnTo>
                  <a:cubicBezTo>
                    <a:pt x="38439" y="509429"/>
                    <a:pt x="25133" y="503917"/>
                    <a:pt x="15322" y="494107"/>
                  </a:cubicBezTo>
                  <a:cubicBezTo>
                    <a:pt x="5512" y="484296"/>
                    <a:pt x="0" y="470990"/>
                    <a:pt x="0" y="457116"/>
                  </a:cubicBezTo>
                  <a:lnTo>
                    <a:pt x="0" y="52313"/>
                  </a:lnTo>
                  <a:cubicBezTo>
                    <a:pt x="0" y="38439"/>
                    <a:pt x="5512" y="25133"/>
                    <a:pt x="15322" y="15322"/>
                  </a:cubicBezTo>
                  <a:cubicBezTo>
                    <a:pt x="25133" y="5512"/>
                    <a:pt x="38439" y="0"/>
                    <a:pt x="52313" y="0"/>
                  </a:cubicBezTo>
                  <a:close/>
                </a:path>
              </a:pathLst>
            </a:custGeom>
            <a:solidFill>
              <a:srgbClr val="E7D6C8"/>
            </a:solidFill>
            <a:ln w="23812" cap="rnd">
              <a:solidFill>
                <a:srgbClr val="E7D6C8"/>
              </a:solidFill>
              <a:prstDash val="solid"/>
              <a:round/>
            </a:ln>
          </p:spPr>
        </p:sp>
        <p:sp>
          <p:nvSpPr>
            <p:cNvPr id="16" name="TextBox 16"/>
            <p:cNvSpPr txBox="1"/>
            <p:nvPr/>
          </p:nvSpPr>
          <p:spPr>
            <a:xfrm>
              <a:off x="0" y="-28575"/>
              <a:ext cx="4156539" cy="538004"/>
            </a:xfrm>
            <a:prstGeom prst="rect">
              <a:avLst/>
            </a:prstGeom>
          </p:spPr>
          <p:txBody>
            <a:bodyPr lIns="64310" tIns="64310" rIns="64310" bIns="64310" rtlCol="0" anchor="ctr"/>
            <a:lstStyle/>
            <a:p>
              <a:pPr algn="ctr">
                <a:lnSpc>
                  <a:spcPts val="2430"/>
                </a:lnSpc>
                <a:spcBef>
                  <a:spcPct val="0"/>
                </a:spcBef>
              </a:pPr>
              <a:endParaRPr/>
            </a:p>
          </p:txBody>
        </p:sp>
      </p:grpSp>
      <p:sp>
        <p:nvSpPr>
          <p:cNvPr id="17" name="Freeform 17"/>
          <p:cNvSpPr/>
          <p:nvPr/>
        </p:nvSpPr>
        <p:spPr>
          <a:xfrm flipH="1">
            <a:off x="1028700" y="3443699"/>
            <a:ext cx="1082763" cy="1082763"/>
          </a:xfrm>
          <a:custGeom>
            <a:avLst/>
            <a:gdLst/>
            <a:ahLst/>
            <a:cxnLst/>
            <a:rect l="l" t="t" r="r" b="b"/>
            <a:pathLst>
              <a:path w="1082763" h="1082763">
                <a:moveTo>
                  <a:pt x="1082763" y="0"/>
                </a:moveTo>
                <a:lnTo>
                  <a:pt x="0" y="0"/>
                </a:lnTo>
                <a:lnTo>
                  <a:pt x="0" y="1082763"/>
                </a:lnTo>
                <a:lnTo>
                  <a:pt x="1082763" y="1082763"/>
                </a:lnTo>
                <a:lnTo>
                  <a:pt x="1082763"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8" name="Group 18"/>
          <p:cNvGrpSpPr/>
          <p:nvPr/>
        </p:nvGrpSpPr>
        <p:grpSpPr>
          <a:xfrm>
            <a:off x="2460028" y="5262445"/>
            <a:ext cx="14799272" cy="1813810"/>
            <a:chOff x="0" y="0"/>
            <a:chExt cx="4156539" cy="509429"/>
          </a:xfrm>
        </p:grpSpPr>
        <p:sp>
          <p:nvSpPr>
            <p:cNvPr id="19" name="Freeform 19"/>
            <p:cNvSpPr/>
            <p:nvPr/>
          </p:nvSpPr>
          <p:spPr>
            <a:xfrm>
              <a:off x="0" y="0"/>
              <a:ext cx="4156539" cy="509429"/>
            </a:xfrm>
            <a:custGeom>
              <a:avLst/>
              <a:gdLst/>
              <a:ahLst/>
              <a:cxnLst/>
              <a:rect l="l" t="t" r="r" b="b"/>
              <a:pathLst>
                <a:path w="4156539" h="509429">
                  <a:moveTo>
                    <a:pt x="52313" y="0"/>
                  </a:moveTo>
                  <a:lnTo>
                    <a:pt x="4104226" y="0"/>
                  </a:lnTo>
                  <a:cubicBezTo>
                    <a:pt x="4133117" y="0"/>
                    <a:pt x="4156539" y="23421"/>
                    <a:pt x="4156539" y="52313"/>
                  </a:cubicBezTo>
                  <a:lnTo>
                    <a:pt x="4156539" y="457116"/>
                  </a:lnTo>
                  <a:cubicBezTo>
                    <a:pt x="4156539" y="470990"/>
                    <a:pt x="4151027" y="484296"/>
                    <a:pt x="4141217" y="494107"/>
                  </a:cubicBezTo>
                  <a:cubicBezTo>
                    <a:pt x="4131406" y="503917"/>
                    <a:pt x="4118100" y="509429"/>
                    <a:pt x="4104226" y="509429"/>
                  </a:cubicBezTo>
                  <a:lnTo>
                    <a:pt x="52313" y="509429"/>
                  </a:lnTo>
                  <a:cubicBezTo>
                    <a:pt x="38439" y="509429"/>
                    <a:pt x="25133" y="503917"/>
                    <a:pt x="15322" y="494107"/>
                  </a:cubicBezTo>
                  <a:cubicBezTo>
                    <a:pt x="5512" y="484296"/>
                    <a:pt x="0" y="470990"/>
                    <a:pt x="0" y="457116"/>
                  </a:cubicBezTo>
                  <a:lnTo>
                    <a:pt x="0" y="52313"/>
                  </a:lnTo>
                  <a:cubicBezTo>
                    <a:pt x="0" y="38439"/>
                    <a:pt x="5512" y="25133"/>
                    <a:pt x="15322" y="15322"/>
                  </a:cubicBezTo>
                  <a:cubicBezTo>
                    <a:pt x="25133" y="5512"/>
                    <a:pt x="38439" y="0"/>
                    <a:pt x="52313" y="0"/>
                  </a:cubicBezTo>
                  <a:close/>
                </a:path>
              </a:pathLst>
            </a:custGeom>
            <a:solidFill>
              <a:srgbClr val="E7D6C8"/>
            </a:solidFill>
            <a:ln w="23812" cap="rnd">
              <a:solidFill>
                <a:srgbClr val="E7D6C8"/>
              </a:solidFill>
              <a:prstDash val="solid"/>
              <a:round/>
            </a:ln>
          </p:spPr>
        </p:sp>
        <p:sp>
          <p:nvSpPr>
            <p:cNvPr id="20" name="TextBox 20"/>
            <p:cNvSpPr txBox="1"/>
            <p:nvPr/>
          </p:nvSpPr>
          <p:spPr>
            <a:xfrm>
              <a:off x="0" y="-28575"/>
              <a:ext cx="4156539" cy="538004"/>
            </a:xfrm>
            <a:prstGeom prst="rect">
              <a:avLst/>
            </a:prstGeom>
          </p:spPr>
          <p:txBody>
            <a:bodyPr lIns="64310" tIns="64310" rIns="64310" bIns="64310" rtlCol="0" anchor="ctr"/>
            <a:lstStyle/>
            <a:p>
              <a:pPr algn="ctr">
                <a:lnSpc>
                  <a:spcPts val="2430"/>
                </a:lnSpc>
                <a:spcBef>
                  <a:spcPct val="0"/>
                </a:spcBef>
              </a:pPr>
              <a:endParaRPr/>
            </a:p>
          </p:txBody>
        </p:sp>
      </p:grpSp>
      <p:sp>
        <p:nvSpPr>
          <p:cNvPr id="21" name="Freeform 21"/>
          <p:cNvSpPr/>
          <p:nvPr/>
        </p:nvSpPr>
        <p:spPr>
          <a:xfrm flipH="1">
            <a:off x="1028700" y="5627968"/>
            <a:ext cx="1082763" cy="1082763"/>
          </a:xfrm>
          <a:custGeom>
            <a:avLst/>
            <a:gdLst/>
            <a:ahLst/>
            <a:cxnLst/>
            <a:rect l="l" t="t" r="r" b="b"/>
            <a:pathLst>
              <a:path w="1082763" h="1082763">
                <a:moveTo>
                  <a:pt x="1082763" y="0"/>
                </a:moveTo>
                <a:lnTo>
                  <a:pt x="0" y="0"/>
                </a:lnTo>
                <a:lnTo>
                  <a:pt x="0" y="1082763"/>
                </a:lnTo>
                <a:lnTo>
                  <a:pt x="1082763" y="1082763"/>
                </a:lnTo>
                <a:lnTo>
                  <a:pt x="1082763"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22" name="Group 22"/>
          <p:cNvGrpSpPr/>
          <p:nvPr/>
        </p:nvGrpSpPr>
        <p:grpSpPr>
          <a:xfrm>
            <a:off x="2460028" y="7446714"/>
            <a:ext cx="14799272" cy="1811586"/>
            <a:chOff x="0" y="0"/>
            <a:chExt cx="4156539" cy="508804"/>
          </a:xfrm>
        </p:grpSpPr>
        <p:sp>
          <p:nvSpPr>
            <p:cNvPr id="23" name="Freeform 23"/>
            <p:cNvSpPr/>
            <p:nvPr/>
          </p:nvSpPr>
          <p:spPr>
            <a:xfrm>
              <a:off x="0" y="0"/>
              <a:ext cx="4156539" cy="508804"/>
            </a:xfrm>
            <a:custGeom>
              <a:avLst/>
              <a:gdLst/>
              <a:ahLst/>
              <a:cxnLst/>
              <a:rect l="l" t="t" r="r" b="b"/>
              <a:pathLst>
                <a:path w="4156539" h="508804">
                  <a:moveTo>
                    <a:pt x="52313" y="0"/>
                  </a:moveTo>
                  <a:lnTo>
                    <a:pt x="4104226" y="0"/>
                  </a:lnTo>
                  <a:cubicBezTo>
                    <a:pt x="4133117" y="0"/>
                    <a:pt x="4156539" y="23421"/>
                    <a:pt x="4156539" y="52313"/>
                  </a:cubicBezTo>
                  <a:lnTo>
                    <a:pt x="4156539" y="456491"/>
                  </a:lnTo>
                  <a:cubicBezTo>
                    <a:pt x="4156539" y="470365"/>
                    <a:pt x="4151027" y="483671"/>
                    <a:pt x="4141217" y="493482"/>
                  </a:cubicBezTo>
                  <a:cubicBezTo>
                    <a:pt x="4131406" y="503292"/>
                    <a:pt x="4118100" y="508804"/>
                    <a:pt x="4104226" y="508804"/>
                  </a:cubicBezTo>
                  <a:lnTo>
                    <a:pt x="52313" y="508804"/>
                  </a:lnTo>
                  <a:cubicBezTo>
                    <a:pt x="38439" y="508804"/>
                    <a:pt x="25133" y="503292"/>
                    <a:pt x="15322" y="493482"/>
                  </a:cubicBezTo>
                  <a:cubicBezTo>
                    <a:pt x="5512" y="483671"/>
                    <a:pt x="0" y="470365"/>
                    <a:pt x="0" y="456491"/>
                  </a:cubicBezTo>
                  <a:lnTo>
                    <a:pt x="0" y="52313"/>
                  </a:lnTo>
                  <a:cubicBezTo>
                    <a:pt x="0" y="38439"/>
                    <a:pt x="5512" y="25133"/>
                    <a:pt x="15322" y="15322"/>
                  </a:cubicBezTo>
                  <a:cubicBezTo>
                    <a:pt x="25133" y="5512"/>
                    <a:pt x="38439" y="0"/>
                    <a:pt x="52313" y="0"/>
                  </a:cubicBezTo>
                  <a:close/>
                </a:path>
              </a:pathLst>
            </a:custGeom>
            <a:solidFill>
              <a:srgbClr val="E7D6C8"/>
            </a:solidFill>
            <a:ln w="23812" cap="rnd">
              <a:solidFill>
                <a:srgbClr val="E7D6C8"/>
              </a:solidFill>
              <a:prstDash val="solid"/>
              <a:round/>
            </a:ln>
          </p:spPr>
        </p:sp>
        <p:sp>
          <p:nvSpPr>
            <p:cNvPr id="24" name="TextBox 24"/>
            <p:cNvSpPr txBox="1"/>
            <p:nvPr/>
          </p:nvSpPr>
          <p:spPr>
            <a:xfrm>
              <a:off x="0" y="-28575"/>
              <a:ext cx="4156539" cy="537379"/>
            </a:xfrm>
            <a:prstGeom prst="rect">
              <a:avLst/>
            </a:prstGeom>
          </p:spPr>
          <p:txBody>
            <a:bodyPr lIns="64310" tIns="64310" rIns="64310" bIns="64310" rtlCol="0" anchor="ctr"/>
            <a:lstStyle/>
            <a:p>
              <a:pPr algn="ctr">
                <a:lnSpc>
                  <a:spcPts val="2430"/>
                </a:lnSpc>
                <a:spcBef>
                  <a:spcPct val="0"/>
                </a:spcBef>
              </a:pPr>
              <a:endParaRPr/>
            </a:p>
          </p:txBody>
        </p:sp>
      </p:grpSp>
      <p:sp>
        <p:nvSpPr>
          <p:cNvPr id="25" name="Freeform 25"/>
          <p:cNvSpPr/>
          <p:nvPr/>
        </p:nvSpPr>
        <p:spPr>
          <a:xfrm flipH="1">
            <a:off x="1028700" y="7833569"/>
            <a:ext cx="1082763" cy="1082763"/>
          </a:xfrm>
          <a:custGeom>
            <a:avLst/>
            <a:gdLst/>
            <a:ahLst/>
            <a:cxnLst/>
            <a:rect l="l" t="t" r="r" b="b"/>
            <a:pathLst>
              <a:path w="1082763" h="1082763">
                <a:moveTo>
                  <a:pt x="1082763" y="0"/>
                </a:moveTo>
                <a:lnTo>
                  <a:pt x="0" y="0"/>
                </a:lnTo>
                <a:lnTo>
                  <a:pt x="0" y="1082763"/>
                </a:lnTo>
                <a:lnTo>
                  <a:pt x="1082763" y="1082763"/>
                </a:lnTo>
                <a:lnTo>
                  <a:pt x="1082763"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6"/>
          <p:cNvSpPr txBox="1"/>
          <p:nvPr/>
        </p:nvSpPr>
        <p:spPr>
          <a:xfrm>
            <a:off x="2949099" y="988788"/>
            <a:ext cx="13053841"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INDIVIDUAZIONE PRECOCE DEL FENOMENO</a:t>
            </a:r>
          </a:p>
        </p:txBody>
      </p:sp>
      <p:sp>
        <p:nvSpPr>
          <p:cNvPr id="27" name="TextBox 27"/>
          <p:cNvSpPr txBox="1"/>
          <p:nvPr/>
        </p:nvSpPr>
        <p:spPr>
          <a:xfrm>
            <a:off x="3084009" y="3208397"/>
            <a:ext cx="13725407" cy="1870860"/>
          </a:xfrm>
          <a:prstGeom prst="rect">
            <a:avLst/>
          </a:prstGeom>
        </p:spPr>
        <p:txBody>
          <a:bodyPr lIns="0" tIns="0" rIns="0" bIns="0" rtlCol="0" anchor="t">
            <a:spAutoFit/>
          </a:bodyPr>
          <a:lstStyle/>
          <a:p>
            <a:pPr marL="473707" lvl="1" indent="-236853" algn="just">
              <a:lnSpc>
                <a:spcPts val="3071"/>
              </a:lnSpc>
              <a:buFont typeface="Arial"/>
              <a:buChar char="•"/>
            </a:pPr>
            <a:r>
              <a:rPr lang="en-US" sz="2194">
                <a:solidFill>
                  <a:srgbClr val="2B2B2B"/>
                </a:solidFill>
                <a:latin typeface="Quicksand"/>
                <a:ea typeface="Quicksand"/>
                <a:cs typeface="Quicksand"/>
                <a:sym typeface="Quicksand"/>
              </a:rPr>
              <a:t>Per le vittime potenziali, è importante osservare cambiamenti improvvisi: un calo ingiustificato del rendimento scolastico, assenze ripetute, ritiro sociale, stati d’ansia o tristezza. Anche piccoli segnali, come il silenzio in classe o il timore di partecipare ad attività comuni, possono nascondere una situazione di sofferenza.</a:t>
            </a:r>
          </a:p>
          <a:p>
            <a:pPr algn="just">
              <a:lnSpc>
                <a:spcPts val="2791"/>
              </a:lnSpc>
            </a:pPr>
            <a:endParaRPr lang="en-US" sz="2194">
              <a:solidFill>
                <a:srgbClr val="2B2B2B"/>
              </a:solidFill>
              <a:latin typeface="Quicksand"/>
              <a:ea typeface="Quicksand"/>
              <a:cs typeface="Quicksand"/>
              <a:sym typeface="Quicksand"/>
            </a:endParaRPr>
          </a:p>
        </p:txBody>
      </p:sp>
      <p:sp>
        <p:nvSpPr>
          <p:cNvPr id="28" name="TextBox 28"/>
          <p:cNvSpPr txBox="1"/>
          <p:nvPr/>
        </p:nvSpPr>
        <p:spPr>
          <a:xfrm>
            <a:off x="3084009" y="5391150"/>
            <a:ext cx="13725407" cy="1883714"/>
          </a:xfrm>
          <a:prstGeom prst="rect">
            <a:avLst/>
          </a:prstGeom>
        </p:spPr>
        <p:txBody>
          <a:bodyPr lIns="0" tIns="0" rIns="0" bIns="0" rtlCol="0" anchor="t">
            <a:spAutoFit/>
          </a:bodyPr>
          <a:lstStyle/>
          <a:p>
            <a:pPr marL="585741" lvl="1" indent="-292871" algn="just">
              <a:lnSpc>
                <a:spcPts val="3798"/>
              </a:lnSpc>
              <a:buFont typeface="Arial"/>
              <a:buChar char="•"/>
            </a:pPr>
            <a:r>
              <a:rPr lang="en-US" sz="2713">
                <a:solidFill>
                  <a:srgbClr val="2B2B2B"/>
                </a:solidFill>
                <a:latin typeface="Quicksand"/>
                <a:ea typeface="Quicksand"/>
                <a:cs typeface="Quicksand"/>
                <a:sym typeface="Quicksand"/>
              </a:rPr>
              <a:t>Per i bullizzanti, si notano spesso comportamenti aggressivi verso compagni o adulti, atteggiamenti di sfida costante alle regole, uso improprio o offensivo dei social network e delle tecnologie.</a:t>
            </a:r>
          </a:p>
          <a:p>
            <a:pPr algn="just">
              <a:lnSpc>
                <a:spcPts val="3798"/>
              </a:lnSpc>
            </a:pPr>
            <a:endParaRPr lang="en-US" sz="2713">
              <a:solidFill>
                <a:srgbClr val="2B2B2B"/>
              </a:solidFill>
              <a:latin typeface="Quicksand"/>
              <a:ea typeface="Quicksand"/>
              <a:cs typeface="Quicksand"/>
              <a:sym typeface="Quicksand"/>
            </a:endParaRPr>
          </a:p>
        </p:txBody>
      </p:sp>
      <p:sp>
        <p:nvSpPr>
          <p:cNvPr id="29" name="TextBox 29"/>
          <p:cNvSpPr txBox="1"/>
          <p:nvPr/>
        </p:nvSpPr>
        <p:spPr>
          <a:xfrm>
            <a:off x="3084009" y="7567709"/>
            <a:ext cx="13725407" cy="1481701"/>
          </a:xfrm>
          <a:prstGeom prst="rect">
            <a:avLst/>
          </a:prstGeom>
        </p:spPr>
        <p:txBody>
          <a:bodyPr lIns="0" tIns="0" rIns="0" bIns="0" rtlCol="0" anchor="t">
            <a:spAutoFit/>
          </a:bodyPr>
          <a:lstStyle/>
          <a:p>
            <a:pPr marL="602432" lvl="1" indent="-301216" algn="l">
              <a:lnSpc>
                <a:spcPts val="3906"/>
              </a:lnSpc>
              <a:buFont typeface="Arial"/>
              <a:buChar char="•"/>
            </a:pPr>
            <a:r>
              <a:rPr lang="en-US" sz="2790">
                <a:solidFill>
                  <a:srgbClr val="2B2B2B"/>
                </a:solidFill>
                <a:latin typeface="Quicksand"/>
                <a:ea typeface="Quicksand"/>
                <a:cs typeface="Quicksand"/>
                <a:sym typeface="Quicksand"/>
              </a:rPr>
              <a:t>Per il gruppo classe, la presenza di “spettatori silenziosi” che non intervengono o dinamiche di esclusione sistematica devono richiamare l’attenzione dei docenti.</a:t>
            </a:r>
          </a:p>
          <a:p>
            <a:pPr algn="l">
              <a:lnSpc>
                <a:spcPts val="3906"/>
              </a:lnSpc>
            </a:pPr>
            <a:endParaRPr lang="en-US" sz="2790">
              <a:solidFill>
                <a:srgbClr val="2B2B2B"/>
              </a:solidFill>
              <a:latin typeface="Quicksand"/>
              <a:ea typeface="Quicksand"/>
              <a:cs typeface="Quicksand"/>
              <a:sym typeface="Quicksan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4F4F4"/>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sp>
        <p:nvSpPr>
          <p:cNvPr id="5" name="Freeform 5"/>
          <p:cNvSpPr/>
          <p:nvPr/>
        </p:nvSpPr>
        <p:spPr>
          <a:xfrm>
            <a:off x="12625335" y="7245442"/>
            <a:ext cx="5662665" cy="3447147"/>
          </a:xfrm>
          <a:custGeom>
            <a:avLst/>
            <a:gdLst/>
            <a:ahLst/>
            <a:cxnLst/>
            <a:rect l="l" t="t" r="r" b="b"/>
            <a:pathLst>
              <a:path w="5662665" h="3447147">
                <a:moveTo>
                  <a:pt x="0" y="0"/>
                </a:moveTo>
                <a:lnTo>
                  <a:pt x="5662665" y="0"/>
                </a:lnTo>
                <a:lnTo>
                  <a:pt x="5662665" y="3447148"/>
                </a:lnTo>
                <a:lnTo>
                  <a:pt x="0" y="3447148"/>
                </a:lnTo>
                <a:lnTo>
                  <a:pt x="0" y="0"/>
                </a:lnTo>
                <a:close/>
              </a:path>
            </a:pathLst>
          </a:custGeom>
          <a:blipFill>
            <a:blip r:embed="rId2"/>
            <a:stretch>
              <a:fillRect/>
            </a:stretch>
          </a:blipFill>
        </p:spPr>
      </p:sp>
      <p:grpSp>
        <p:nvGrpSpPr>
          <p:cNvPr id="6" name="Group 6"/>
          <p:cNvGrpSpPr/>
          <p:nvPr/>
        </p:nvGrpSpPr>
        <p:grpSpPr>
          <a:xfrm>
            <a:off x="410972" y="385288"/>
            <a:ext cx="17466056" cy="2104315"/>
            <a:chOff x="0" y="0"/>
            <a:chExt cx="86189481" cy="10384130"/>
          </a:xfrm>
        </p:grpSpPr>
        <p:sp>
          <p:nvSpPr>
            <p:cNvPr id="7" name="Freeform 7"/>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AA9E95"/>
            </a:solidFill>
          </p:spPr>
        </p:sp>
        <p:sp>
          <p:nvSpPr>
            <p:cNvPr id="8" name="Freeform 8"/>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BBADA2"/>
            </a:solidFill>
          </p:spPr>
        </p:sp>
      </p:grpSp>
      <p:grpSp>
        <p:nvGrpSpPr>
          <p:cNvPr id="9" name="Group 9"/>
          <p:cNvGrpSpPr/>
          <p:nvPr/>
        </p:nvGrpSpPr>
        <p:grpSpPr>
          <a:xfrm>
            <a:off x="1028700" y="763294"/>
            <a:ext cx="16230600" cy="1348304"/>
            <a:chOff x="0" y="0"/>
            <a:chExt cx="4653345" cy="386561"/>
          </a:xfrm>
        </p:grpSpPr>
        <p:sp>
          <p:nvSpPr>
            <p:cNvPr id="10" name="Freeform 10"/>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1" name="TextBox 11"/>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2" name="Freeform 12"/>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3" name="Freeform 13"/>
          <p:cNvSpPr/>
          <p:nvPr/>
        </p:nvSpPr>
        <p:spPr>
          <a:xfrm>
            <a:off x="50927" y="6457058"/>
            <a:ext cx="3812185" cy="3638904"/>
          </a:xfrm>
          <a:custGeom>
            <a:avLst/>
            <a:gdLst/>
            <a:ahLst/>
            <a:cxnLst/>
            <a:rect l="l" t="t" r="r" b="b"/>
            <a:pathLst>
              <a:path w="3812185" h="3638904">
                <a:moveTo>
                  <a:pt x="0" y="0"/>
                </a:moveTo>
                <a:lnTo>
                  <a:pt x="3812185" y="0"/>
                </a:lnTo>
                <a:lnTo>
                  <a:pt x="3812185" y="3638904"/>
                </a:lnTo>
                <a:lnTo>
                  <a:pt x="0" y="36389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TextBox 14"/>
          <p:cNvSpPr txBox="1"/>
          <p:nvPr/>
        </p:nvSpPr>
        <p:spPr>
          <a:xfrm>
            <a:off x="2949099" y="988788"/>
            <a:ext cx="12389802"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STRUMENTI DI RILEVAZIONE </a:t>
            </a:r>
          </a:p>
        </p:txBody>
      </p:sp>
      <p:sp>
        <p:nvSpPr>
          <p:cNvPr id="15" name="TextBox 15"/>
          <p:cNvSpPr txBox="1"/>
          <p:nvPr/>
        </p:nvSpPr>
        <p:spPr>
          <a:xfrm>
            <a:off x="2672295" y="4150153"/>
            <a:ext cx="12943411" cy="3422826"/>
          </a:xfrm>
          <a:prstGeom prst="rect">
            <a:avLst/>
          </a:prstGeom>
        </p:spPr>
        <p:txBody>
          <a:bodyPr lIns="0" tIns="0" rIns="0" bIns="0" rtlCol="0" anchor="t">
            <a:spAutoFit/>
          </a:bodyPr>
          <a:lstStyle/>
          <a:p>
            <a:pPr algn="ctr">
              <a:lnSpc>
                <a:spcPts val="4546"/>
              </a:lnSpc>
            </a:pPr>
            <a:r>
              <a:rPr lang="en-US" sz="3247">
                <a:solidFill>
                  <a:srgbClr val="2B2B2B"/>
                </a:solidFill>
                <a:latin typeface="Open Sans"/>
                <a:ea typeface="Open Sans"/>
                <a:cs typeface="Open Sans"/>
                <a:sym typeface="Open Sans"/>
              </a:rPr>
              <a:t>Gli strumenti di rilevazione comprendono questionari anonimi somministrati periodicamente (ad esempio tramite la piattaforma </a:t>
            </a:r>
            <a:r>
              <a:rPr lang="en-US" sz="3247" b="1">
                <a:solidFill>
                  <a:srgbClr val="2B2B2B"/>
                </a:solidFill>
                <a:latin typeface="Open Sans Bold"/>
                <a:ea typeface="Open Sans Bold"/>
                <a:cs typeface="Open Sans Bold"/>
                <a:sym typeface="Open Sans Bold"/>
              </a:rPr>
              <a:t>ELISA</a:t>
            </a:r>
            <a:r>
              <a:rPr lang="en-US" sz="3247">
                <a:solidFill>
                  <a:srgbClr val="2B2B2B"/>
                </a:solidFill>
                <a:latin typeface="Open Sans"/>
                <a:ea typeface="Open Sans"/>
                <a:cs typeface="Open Sans"/>
                <a:sym typeface="Open Sans"/>
              </a:rPr>
              <a:t>), osservazioni dirette e sistematiche da parte dei docenti, l’attivazione di sportelli d’ascolto e colloqui individuali. La collaborazione con famiglie e servizi territoriali completa il quadro di monitoraggio e consente una presa in carico tempestiva.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AA9E95"/>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AA9E95"/>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2" name="Group 12"/>
          <p:cNvGrpSpPr/>
          <p:nvPr/>
        </p:nvGrpSpPr>
        <p:grpSpPr>
          <a:xfrm>
            <a:off x="1028700" y="2988737"/>
            <a:ext cx="16230600" cy="6269563"/>
            <a:chOff x="0" y="0"/>
            <a:chExt cx="45913440" cy="17735464"/>
          </a:xfrm>
        </p:grpSpPr>
        <p:sp>
          <p:nvSpPr>
            <p:cNvPr id="13" name="Freeform 13"/>
            <p:cNvSpPr/>
            <p:nvPr/>
          </p:nvSpPr>
          <p:spPr>
            <a:xfrm>
              <a:off x="72390" y="72390"/>
              <a:ext cx="45768660" cy="17590684"/>
            </a:xfrm>
            <a:custGeom>
              <a:avLst/>
              <a:gdLst/>
              <a:ahLst/>
              <a:cxnLst/>
              <a:rect l="l" t="t" r="r" b="b"/>
              <a:pathLst>
                <a:path w="45768660" h="17590684">
                  <a:moveTo>
                    <a:pt x="0" y="0"/>
                  </a:moveTo>
                  <a:lnTo>
                    <a:pt x="45768660" y="0"/>
                  </a:lnTo>
                  <a:lnTo>
                    <a:pt x="45768660" y="17590684"/>
                  </a:lnTo>
                  <a:lnTo>
                    <a:pt x="0" y="17590684"/>
                  </a:lnTo>
                  <a:lnTo>
                    <a:pt x="0" y="0"/>
                  </a:lnTo>
                  <a:close/>
                </a:path>
              </a:pathLst>
            </a:custGeom>
            <a:solidFill>
              <a:srgbClr val="E7D6C8"/>
            </a:solidFill>
          </p:spPr>
        </p:sp>
        <p:sp>
          <p:nvSpPr>
            <p:cNvPr id="14" name="Freeform 14"/>
            <p:cNvSpPr/>
            <p:nvPr/>
          </p:nvSpPr>
          <p:spPr>
            <a:xfrm>
              <a:off x="0" y="0"/>
              <a:ext cx="45913439" cy="17735463"/>
            </a:xfrm>
            <a:custGeom>
              <a:avLst/>
              <a:gdLst/>
              <a:ahLst/>
              <a:cxnLst/>
              <a:rect l="l" t="t" r="r" b="b"/>
              <a:pathLst>
                <a:path w="45913439" h="17735463">
                  <a:moveTo>
                    <a:pt x="45768661" y="17590684"/>
                  </a:moveTo>
                  <a:lnTo>
                    <a:pt x="45913439" y="17590684"/>
                  </a:lnTo>
                  <a:lnTo>
                    <a:pt x="45913439" y="17735463"/>
                  </a:lnTo>
                  <a:lnTo>
                    <a:pt x="45768661" y="17735463"/>
                  </a:lnTo>
                  <a:lnTo>
                    <a:pt x="45768661" y="17590684"/>
                  </a:lnTo>
                  <a:close/>
                  <a:moveTo>
                    <a:pt x="0" y="144780"/>
                  </a:moveTo>
                  <a:lnTo>
                    <a:pt x="144780" y="144780"/>
                  </a:lnTo>
                  <a:lnTo>
                    <a:pt x="144780" y="17590684"/>
                  </a:lnTo>
                  <a:lnTo>
                    <a:pt x="0" y="17590684"/>
                  </a:lnTo>
                  <a:lnTo>
                    <a:pt x="0" y="144780"/>
                  </a:lnTo>
                  <a:close/>
                  <a:moveTo>
                    <a:pt x="0" y="17590684"/>
                  </a:moveTo>
                  <a:lnTo>
                    <a:pt x="144780" y="17590684"/>
                  </a:lnTo>
                  <a:lnTo>
                    <a:pt x="144780" y="17735463"/>
                  </a:lnTo>
                  <a:lnTo>
                    <a:pt x="0" y="17735463"/>
                  </a:lnTo>
                  <a:lnTo>
                    <a:pt x="0" y="17590684"/>
                  </a:lnTo>
                  <a:close/>
                  <a:moveTo>
                    <a:pt x="45768661" y="144780"/>
                  </a:moveTo>
                  <a:lnTo>
                    <a:pt x="45913439" y="144780"/>
                  </a:lnTo>
                  <a:lnTo>
                    <a:pt x="45913439" y="17590684"/>
                  </a:lnTo>
                  <a:lnTo>
                    <a:pt x="45768661" y="17590684"/>
                  </a:lnTo>
                  <a:lnTo>
                    <a:pt x="45768661" y="144780"/>
                  </a:lnTo>
                  <a:close/>
                  <a:moveTo>
                    <a:pt x="144780" y="17590684"/>
                  </a:moveTo>
                  <a:lnTo>
                    <a:pt x="45768661" y="17590684"/>
                  </a:lnTo>
                  <a:lnTo>
                    <a:pt x="45768661" y="17735463"/>
                  </a:lnTo>
                  <a:lnTo>
                    <a:pt x="144780" y="17735463"/>
                  </a:lnTo>
                  <a:lnTo>
                    <a:pt x="144780" y="17590684"/>
                  </a:lnTo>
                  <a:close/>
                  <a:moveTo>
                    <a:pt x="45768661" y="0"/>
                  </a:moveTo>
                  <a:lnTo>
                    <a:pt x="45913439" y="0"/>
                  </a:lnTo>
                  <a:lnTo>
                    <a:pt x="45913439" y="144780"/>
                  </a:lnTo>
                  <a:lnTo>
                    <a:pt x="45768661" y="144780"/>
                  </a:lnTo>
                  <a:lnTo>
                    <a:pt x="45768661" y="0"/>
                  </a:lnTo>
                  <a:close/>
                  <a:moveTo>
                    <a:pt x="0" y="0"/>
                  </a:moveTo>
                  <a:lnTo>
                    <a:pt x="144780" y="0"/>
                  </a:lnTo>
                  <a:lnTo>
                    <a:pt x="144780" y="144780"/>
                  </a:lnTo>
                  <a:lnTo>
                    <a:pt x="0" y="144780"/>
                  </a:lnTo>
                  <a:lnTo>
                    <a:pt x="0" y="0"/>
                  </a:lnTo>
                  <a:close/>
                  <a:moveTo>
                    <a:pt x="144780" y="0"/>
                  </a:moveTo>
                  <a:lnTo>
                    <a:pt x="45768661" y="0"/>
                  </a:lnTo>
                  <a:lnTo>
                    <a:pt x="45768661" y="144780"/>
                  </a:lnTo>
                  <a:lnTo>
                    <a:pt x="144780" y="144780"/>
                  </a:lnTo>
                  <a:lnTo>
                    <a:pt x="144780" y="0"/>
                  </a:lnTo>
                  <a:close/>
                </a:path>
              </a:pathLst>
            </a:custGeom>
            <a:solidFill>
              <a:srgbClr val="E7D6C8"/>
            </a:solidFill>
          </p:spPr>
        </p:sp>
      </p:grpSp>
      <p:sp>
        <p:nvSpPr>
          <p:cNvPr id="15" name="Freeform 15"/>
          <p:cNvSpPr/>
          <p:nvPr/>
        </p:nvSpPr>
        <p:spPr>
          <a:xfrm>
            <a:off x="2253566" y="3982253"/>
            <a:ext cx="13780868" cy="6304747"/>
          </a:xfrm>
          <a:custGeom>
            <a:avLst/>
            <a:gdLst/>
            <a:ahLst/>
            <a:cxnLst/>
            <a:rect l="l" t="t" r="r" b="b"/>
            <a:pathLst>
              <a:path w="13780868" h="6304747">
                <a:moveTo>
                  <a:pt x="0" y="0"/>
                </a:moveTo>
                <a:lnTo>
                  <a:pt x="13780868" y="0"/>
                </a:lnTo>
                <a:lnTo>
                  <a:pt x="13780868" y="6304747"/>
                </a:lnTo>
                <a:lnTo>
                  <a:pt x="0" y="63047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TextBox 16"/>
          <p:cNvSpPr txBox="1"/>
          <p:nvPr/>
        </p:nvSpPr>
        <p:spPr>
          <a:xfrm>
            <a:off x="1028700" y="3256744"/>
            <a:ext cx="15861000" cy="5708885"/>
          </a:xfrm>
          <a:prstGeom prst="rect">
            <a:avLst/>
          </a:prstGeom>
        </p:spPr>
        <p:txBody>
          <a:bodyPr lIns="0" tIns="0" rIns="0" bIns="0" rtlCol="0" anchor="t">
            <a:spAutoFit/>
          </a:bodyPr>
          <a:lstStyle/>
          <a:p>
            <a:pPr algn="ctr">
              <a:lnSpc>
                <a:spcPts val="5062"/>
              </a:lnSpc>
            </a:pPr>
            <a:r>
              <a:rPr lang="en-US" sz="3615">
                <a:solidFill>
                  <a:srgbClr val="1677BD"/>
                </a:solidFill>
                <a:latin typeface="London"/>
                <a:ea typeface="London"/>
                <a:cs typeface="London"/>
                <a:sym typeface="London"/>
              </a:rPr>
              <a:t>DIRIGENTE SCOLASTICO</a:t>
            </a:r>
          </a:p>
          <a:p>
            <a:pPr algn="ctr">
              <a:lnSpc>
                <a:spcPts val="5062"/>
              </a:lnSpc>
            </a:pPr>
            <a:endParaRPr lang="en-US" sz="3615">
              <a:solidFill>
                <a:srgbClr val="1677BD"/>
              </a:solidFill>
              <a:latin typeface="London"/>
              <a:ea typeface="London"/>
              <a:cs typeface="London"/>
              <a:sym typeface="London"/>
            </a:endParaRPr>
          </a:p>
          <a:p>
            <a:pPr algn="ctr">
              <a:lnSpc>
                <a:spcPts val="5062"/>
              </a:lnSpc>
            </a:pPr>
            <a:r>
              <a:rPr lang="en-US" sz="3615" b="1">
                <a:solidFill>
                  <a:srgbClr val="2B2B2B"/>
                </a:solidFill>
                <a:latin typeface="Noto Serif Bold"/>
                <a:ea typeface="Noto Serif Bold"/>
                <a:cs typeface="Noto Serif Bold"/>
                <a:sym typeface="Noto Serif Bold"/>
              </a:rPr>
              <a:t>E’ il garante delle azioni di prevenzione e di intervento. </a:t>
            </a:r>
          </a:p>
          <a:p>
            <a:pPr algn="ctr">
              <a:lnSpc>
                <a:spcPts val="5062"/>
              </a:lnSpc>
            </a:pPr>
            <a:r>
              <a:rPr lang="en-US" sz="3615" b="1">
                <a:solidFill>
                  <a:srgbClr val="2B2B2B"/>
                </a:solidFill>
                <a:latin typeface="Noto Serif Bold"/>
                <a:ea typeface="Noto Serif Bold"/>
                <a:cs typeface="Noto Serif Bold"/>
                <a:sym typeface="Noto Serif Bold"/>
              </a:rPr>
              <a:t>Definisce le linee di indirizzo nel PTOF, nomina il docente referente, convoca e coordina il Team Antibullismo e, nei casi più gravi, informa le autorità competenti.</a:t>
            </a:r>
          </a:p>
          <a:p>
            <a:pPr algn="ctr">
              <a:lnSpc>
                <a:spcPts val="5062"/>
              </a:lnSpc>
            </a:pPr>
            <a:r>
              <a:rPr lang="en-US" sz="3615" b="1">
                <a:solidFill>
                  <a:srgbClr val="2B2B2B"/>
                </a:solidFill>
                <a:latin typeface="Noto Serif Bold"/>
                <a:ea typeface="Noto Serif Bold"/>
                <a:cs typeface="Noto Serif Bold"/>
                <a:sym typeface="Noto Serif Bold"/>
              </a:rPr>
              <a:t> Inoltre, promuove il dialogo costante con il Tavolo permanente PET (Patto Educativo Territoriale)</a:t>
            </a:r>
          </a:p>
          <a:p>
            <a:pPr algn="ctr">
              <a:lnSpc>
                <a:spcPts val="5062"/>
              </a:lnSpc>
            </a:pPr>
            <a:endParaRPr lang="en-US" sz="3615" b="1">
              <a:solidFill>
                <a:srgbClr val="2B2B2B"/>
              </a:solidFill>
              <a:latin typeface="Noto Serif Bold"/>
              <a:ea typeface="Noto Serif Bold"/>
              <a:cs typeface="Noto Serif Bold"/>
              <a:sym typeface="Noto Serif Bold"/>
            </a:endParaRPr>
          </a:p>
        </p:txBody>
      </p:sp>
      <p:sp>
        <p:nvSpPr>
          <p:cNvPr id="17" name="TextBox 17"/>
          <p:cNvSpPr txBox="1"/>
          <p:nvPr/>
        </p:nvSpPr>
        <p:spPr>
          <a:xfrm>
            <a:off x="2949099" y="988788"/>
            <a:ext cx="13598996"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RUOLI E RESPONSABILITÀ</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169924"/>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AA9E95"/>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AA9E95"/>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TextBox 11"/>
          <p:cNvSpPr txBox="1"/>
          <p:nvPr/>
        </p:nvSpPr>
        <p:spPr>
          <a:xfrm>
            <a:off x="2949099" y="988788"/>
            <a:ext cx="13598996"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RUOLI E RESPONSABILITÀ</a:t>
            </a:r>
          </a:p>
        </p:txBody>
      </p:sp>
      <p:sp>
        <p:nvSpPr>
          <p:cNvPr id="12" name="Freeform 12"/>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3" name="Group 13"/>
          <p:cNvGrpSpPr/>
          <p:nvPr/>
        </p:nvGrpSpPr>
        <p:grpSpPr>
          <a:xfrm>
            <a:off x="1028700" y="2832291"/>
            <a:ext cx="16230600" cy="3057221"/>
            <a:chOff x="0" y="0"/>
            <a:chExt cx="94156489" cy="17735464"/>
          </a:xfrm>
        </p:grpSpPr>
        <p:sp>
          <p:nvSpPr>
            <p:cNvPr id="14" name="Freeform 14"/>
            <p:cNvSpPr/>
            <p:nvPr/>
          </p:nvSpPr>
          <p:spPr>
            <a:xfrm>
              <a:off x="72390" y="72390"/>
              <a:ext cx="94011709" cy="17590684"/>
            </a:xfrm>
            <a:custGeom>
              <a:avLst/>
              <a:gdLst/>
              <a:ahLst/>
              <a:cxnLst/>
              <a:rect l="l" t="t" r="r" b="b"/>
              <a:pathLst>
                <a:path w="94011709" h="17590684">
                  <a:moveTo>
                    <a:pt x="0" y="0"/>
                  </a:moveTo>
                  <a:lnTo>
                    <a:pt x="94011709" y="0"/>
                  </a:lnTo>
                  <a:lnTo>
                    <a:pt x="94011709" y="17590684"/>
                  </a:lnTo>
                  <a:lnTo>
                    <a:pt x="0" y="17590684"/>
                  </a:lnTo>
                  <a:lnTo>
                    <a:pt x="0" y="0"/>
                  </a:lnTo>
                  <a:close/>
                </a:path>
              </a:pathLst>
            </a:custGeom>
            <a:solidFill>
              <a:srgbClr val="E7D6C8"/>
            </a:solidFill>
          </p:spPr>
        </p:sp>
        <p:sp>
          <p:nvSpPr>
            <p:cNvPr id="15" name="Freeform 15"/>
            <p:cNvSpPr/>
            <p:nvPr/>
          </p:nvSpPr>
          <p:spPr>
            <a:xfrm>
              <a:off x="0" y="0"/>
              <a:ext cx="94156492" cy="17735463"/>
            </a:xfrm>
            <a:custGeom>
              <a:avLst/>
              <a:gdLst/>
              <a:ahLst/>
              <a:cxnLst/>
              <a:rect l="l" t="t" r="r" b="b"/>
              <a:pathLst>
                <a:path w="94156492" h="17735463">
                  <a:moveTo>
                    <a:pt x="94011707" y="17590684"/>
                  </a:moveTo>
                  <a:lnTo>
                    <a:pt x="94156492" y="17590684"/>
                  </a:lnTo>
                  <a:lnTo>
                    <a:pt x="94156492" y="17735463"/>
                  </a:lnTo>
                  <a:lnTo>
                    <a:pt x="94011707" y="17735463"/>
                  </a:lnTo>
                  <a:lnTo>
                    <a:pt x="94011707" y="17590684"/>
                  </a:lnTo>
                  <a:close/>
                  <a:moveTo>
                    <a:pt x="0" y="144780"/>
                  </a:moveTo>
                  <a:lnTo>
                    <a:pt x="144780" y="144780"/>
                  </a:lnTo>
                  <a:lnTo>
                    <a:pt x="144780" y="17590684"/>
                  </a:lnTo>
                  <a:lnTo>
                    <a:pt x="0" y="17590684"/>
                  </a:lnTo>
                  <a:lnTo>
                    <a:pt x="0" y="144780"/>
                  </a:lnTo>
                  <a:close/>
                  <a:moveTo>
                    <a:pt x="0" y="17590684"/>
                  </a:moveTo>
                  <a:lnTo>
                    <a:pt x="144780" y="17590684"/>
                  </a:lnTo>
                  <a:lnTo>
                    <a:pt x="144780" y="17735463"/>
                  </a:lnTo>
                  <a:lnTo>
                    <a:pt x="0" y="17735463"/>
                  </a:lnTo>
                  <a:lnTo>
                    <a:pt x="0" y="17590684"/>
                  </a:lnTo>
                  <a:close/>
                  <a:moveTo>
                    <a:pt x="94011707" y="144780"/>
                  </a:moveTo>
                  <a:lnTo>
                    <a:pt x="94156492" y="144780"/>
                  </a:lnTo>
                  <a:lnTo>
                    <a:pt x="94156492" y="17590684"/>
                  </a:lnTo>
                  <a:lnTo>
                    <a:pt x="94011707" y="17590684"/>
                  </a:lnTo>
                  <a:lnTo>
                    <a:pt x="94011707" y="144780"/>
                  </a:lnTo>
                  <a:close/>
                  <a:moveTo>
                    <a:pt x="144780" y="17590684"/>
                  </a:moveTo>
                  <a:lnTo>
                    <a:pt x="94011707" y="17590684"/>
                  </a:lnTo>
                  <a:lnTo>
                    <a:pt x="94011707" y="17735463"/>
                  </a:lnTo>
                  <a:lnTo>
                    <a:pt x="144780" y="17735463"/>
                  </a:lnTo>
                  <a:lnTo>
                    <a:pt x="144780" y="17590684"/>
                  </a:lnTo>
                  <a:close/>
                  <a:moveTo>
                    <a:pt x="94011707" y="0"/>
                  </a:moveTo>
                  <a:lnTo>
                    <a:pt x="94156492" y="0"/>
                  </a:lnTo>
                  <a:lnTo>
                    <a:pt x="94156492" y="144780"/>
                  </a:lnTo>
                  <a:lnTo>
                    <a:pt x="94011707" y="144780"/>
                  </a:lnTo>
                  <a:lnTo>
                    <a:pt x="94011707" y="0"/>
                  </a:lnTo>
                  <a:close/>
                  <a:moveTo>
                    <a:pt x="0" y="0"/>
                  </a:moveTo>
                  <a:lnTo>
                    <a:pt x="144780" y="0"/>
                  </a:lnTo>
                  <a:lnTo>
                    <a:pt x="144780" y="144780"/>
                  </a:lnTo>
                  <a:lnTo>
                    <a:pt x="0" y="144780"/>
                  </a:lnTo>
                  <a:lnTo>
                    <a:pt x="0" y="0"/>
                  </a:lnTo>
                  <a:close/>
                  <a:moveTo>
                    <a:pt x="144780" y="0"/>
                  </a:moveTo>
                  <a:lnTo>
                    <a:pt x="94011707" y="0"/>
                  </a:lnTo>
                  <a:lnTo>
                    <a:pt x="94011707" y="144780"/>
                  </a:lnTo>
                  <a:lnTo>
                    <a:pt x="144780" y="144780"/>
                  </a:lnTo>
                  <a:lnTo>
                    <a:pt x="144780" y="0"/>
                  </a:lnTo>
                  <a:close/>
                </a:path>
              </a:pathLst>
            </a:custGeom>
            <a:solidFill>
              <a:srgbClr val="E7D6C8"/>
            </a:solidFill>
          </p:spPr>
        </p:sp>
      </p:grpSp>
      <p:grpSp>
        <p:nvGrpSpPr>
          <p:cNvPr id="16" name="Group 16"/>
          <p:cNvGrpSpPr/>
          <p:nvPr/>
        </p:nvGrpSpPr>
        <p:grpSpPr>
          <a:xfrm>
            <a:off x="1028700" y="6201079"/>
            <a:ext cx="7914512" cy="3057221"/>
            <a:chOff x="0" y="0"/>
            <a:chExt cx="45913440" cy="17735464"/>
          </a:xfrm>
        </p:grpSpPr>
        <p:sp>
          <p:nvSpPr>
            <p:cNvPr id="17" name="Freeform 17"/>
            <p:cNvSpPr/>
            <p:nvPr/>
          </p:nvSpPr>
          <p:spPr>
            <a:xfrm>
              <a:off x="72390" y="72390"/>
              <a:ext cx="45768660" cy="17590684"/>
            </a:xfrm>
            <a:custGeom>
              <a:avLst/>
              <a:gdLst/>
              <a:ahLst/>
              <a:cxnLst/>
              <a:rect l="l" t="t" r="r" b="b"/>
              <a:pathLst>
                <a:path w="45768660" h="17590684">
                  <a:moveTo>
                    <a:pt x="0" y="0"/>
                  </a:moveTo>
                  <a:lnTo>
                    <a:pt x="45768660" y="0"/>
                  </a:lnTo>
                  <a:lnTo>
                    <a:pt x="45768660" y="17590684"/>
                  </a:lnTo>
                  <a:lnTo>
                    <a:pt x="0" y="17590684"/>
                  </a:lnTo>
                  <a:lnTo>
                    <a:pt x="0" y="0"/>
                  </a:lnTo>
                  <a:close/>
                </a:path>
              </a:pathLst>
            </a:custGeom>
            <a:solidFill>
              <a:srgbClr val="E7D6C8"/>
            </a:solidFill>
          </p:spPr>
        </p:sp>
        <p:sp>
          <p:nvSpPr>
            <p:cNvPr id="18" name="Freeform 18"/>
            <p:cNvSpPr/>
            <p:nvPr/>
          </p:nvSpPr>
          <p:spPr>
            <a:xfrm>
              <a:off x="0" y="0"/>
              <a:ext cx="45913439" cy="17735463"/>
            </a:xfrm>
            <a:custGeom>
              <a:avLst/>
              <a:gdLst/>
              <a:ahLst/>
              <a:cxnLst/>
              <a:rect l="l" t="t" r="r" b="b"/>
              <a:pathLst>
                <a:path w="45913439" h="17735463">
                  <a:moveTo>
                    <a:pt x="45768661" y="17590684"/>
                  </a:moveTo>
                  <a:lnTo>
                    <a:pt x="45913439" y="17590684"/>
                  </a:lnTo>
                  <a:lnTo>
                    <a:pt x="45913439" y="17735463"/>
                  </a:lnTo>
                  <a:lnTo>
                    <a:pt x="45768661" y="17735463"/>
                  </a:lnTo>
                  <a:lnTo>
                    <a:pt x="45768661" y="17590684"/>
                  </a:lnTo>
                  <a:close/>
                  <a:moveTo>
                    <a:pt x="0" y="144780"/>
                  </a:moveTo>
                  <a:lnTo>
                    <a:pt x="144780" y="144780"/>
                  </a:lnTo>
                  <a:lnTo>
                    <a:pt x="144780" y="17590684"/>
                  </a:lnTo>
                  <a:lnTo>
                    <a:pt x="0" y="17590684"/>
                  </a:lnTo>
                  <a:lnTo>
                    <a:pt x="0" y="144780"/>
                  </a:lnTo>
                  <a:close/>
                  <a:moveTo>
                    <a:pt x="0" y="17590684"/>
                  </a:moveTo>
                  <a:lnTo>
                    <a:pt x="144780" y="17590684"/>
                  </a:lnTo>
                  <a:lnTo>
                    <a:pt x="144780" y="17735463"/>
                  </a:lnTo>
                  <a:lnTo>
                    <a:pt x="0" y="17735463"/>
                  </a:lnTo>
                  <a:lnTo>
                    <a:pt x="0" y="17590684"/>
                  </a:lnTo>
                  <a:close/>
                  <a:moveTo>
                    <a:pt x="45768661" y="144780"/>
                  </a:moveTo>
                  <a:lnTo>
                    <a:pt x="45913439" y="144780"/>
                  </a:lnTo>
                  <a:lnTo>
                    <a:pt x="45913439" y="17590684"/>
                  </a:lnTo>
                  <a:lnTo>
                    <a:pt x="45768661" y="17590684"/>
                  </a:lnTo>
                  <a:lnTo>
                    <a:pt x="45768661" y="144780"/>
                  </a:lnTo>
                  <a:close/>
                  <a:moveTo>
                    <a:pt x="144780" y="17590684"/>
                  </a:moveTo>
                  <a:lnTo>
                    <a:pt x="45768661" y="17590684"/>
                  </a:lnTo>
                  <a:lnTo>
                    <a:pt x="45768661" y="17735463"/>
                  </a:lnTo>
                  <a:lnTo>
                    <a:pt x="144780" y="17735463"/>
                  </a:lnTo>
                  <a:lnTo>
                    <a:pt x="144780" y="17590684"/>
                  </a:lnTo>
                  <a:close/>
                  <a:moveTo>
                    <a:pt x="45768661" y="0"/>
                  </a:moveTo>
                  <a:lnTo>
                    <a:pt x="45913439" y="0"/>
                  </a:lnTo>
                  <a:lnTo>
                    <a:pt x="45913439" y="144780"/>
                  </a:lnTo>
                  <a:lnTo>
                    <a:pt x="45768661" y="144780"/>
                  </a:lnTo>
                  <a:lnTo>
                    <a:pt x="45768661" y="0"/>
                  </a:lnTo>
                  <a:close/>
                  <a:moveTo>
                    <a:pt x="0" y="0"/>
                  </a:moveTo>
                  <a:lnTo>
                    <a:pt x="144780" y="0"/>
                  </a:lnTo>
                  <a:lnTo>
                    <a:pt x="144780" y="144780"/>
                  </a:lnTo>
                  <a:lnTo>
                    <a:pt x="0" y="144780"/>
                  </a:lnTo>
                  <a:lnTo>
                    <a:pt x="0" y="0"/>
                  </a:lnTo>
                  <a:close/>
                  <a:moveTo>
                    <a:pt x="144780" y="0"/>
                  </a:moveTo>
                  <a:lnTo>
                    <a:pt x="45768661" y="0"/>
                  </a:lnTo>
                  <a:lnTo>
                    <a:pt x="45768661" y="144780"/>
                  </a:lnTo>
                  <a:lnTo>
                    <a:pt x="144780" y="144780"/>
                  </a:lnTo>
                  <a:lnTo>
                    <a:pt x="144780" y="0"/>
                  </a:lnTo>
                  <a:close/>
                </a:path>
              </a:pathLst>
            </a:custGeom>
            <a:solidFill>
              <a:srgbClr val="E7D6C8"/>
            </a:solidFill>
          </p:spPr>
        </p:sp>
      </p:grpSp>
      <p:grpSp>
        <p:nvGrpSpPr>
          <p:cNvPr id="19" name="Group 19"/>
          <p:cNvGrpSpPr/>
          <p:nvPr/>
        </p:nvGrpSpPr>
        <p:grpSpPr>
          <a:xfrm>
            <a:off x="9344788" y="6201079"/>
            <a:ext cx="7914512" cy="3057221"/>
            <a:chOff x="0" y="0"/>
            <a:chExt cx="45913440" cy="17735464"/>
          </a:xfrm>
        </p:grpSpPr>
        <p:sp>
          <p:nvSpPr>
            <p:cNvPr id="20" name="Freeform 20"/>
            <p:cNvSpPr/>
            <p:nvPr/>
          </p:nvSpPr>
          <p:spPr>
            <a:xfrm>
              <a:off x="72390" y="72390"/>
              <a:ext cx="45768660" cy="17590684"/>
            </a:xfrm>
            <a:custGeom>
              <a:avLst/>
              <a:gdLst/>
              <a:ahLst/>
              <a:cxnLst/>
              <a:rect l="l" t="t" r="r" b="b"/>
              <a:pathLst>
                <a:path w="45768660" h="17590684">
                  <a:moveTo>
                    <a:pt x="0" y="0"/>
                  </a:moveTo>
                  <a:lnTo>
                    <a:pt x="45768660" y="0"/>
                  </a:lnTo>
                  <a:lnTo>
                    <a:pt x="45768660" y="17590684"/>
                  </a:lnTo>
                  <a:lnTo>
                    <a:pt x="0" y="17590684"/>
                  </a:lnTo>
                  <a:lnTo>
                    <a:pt x="0" y="0"/>
                  </a:lnTo>
                  <a:close/>
                </a:path>
              </a:pathLst>
            </a:custGeom>
            <a:solidFill>
              <a:srgbClr val="E7D6C8"/>
            </a:solidFill>
          </p:spPr>
        </p:sp>
        <p:sp>
          <p:nvSpPr>
            <p:cNvPr id="21" name="Freeform 21"/>
            <p:cNvSpPr/>
            <p:nvPr/>
          </p:nvSpPr>
          <p:spPr>
            <a:xfrm>
              <a:off x="0" y="0"/>
              <a:ext cx="45913439" cy="17735463"/>
            </a:xfrm>
            <a:custGeom>
              <a:avLst/>
              <a:gdLst/>
              <a:ahLst/>
              <a:cxnLst/>
              <a:rect l="l" t="t" r="r" b="b"/>
              <a:pathLst>
                <a:path w="45913439" h="17735463">
                  <a:moveTo>
                    <a:pt x="45768661" y="17590684"/>
                  </a:moveTo>
                  <a:lnTo>
                    <a:pt x="45913439" y="17590684"/>
                  </a:lnTo>
                  <a:lnTo>
                    <a:pt x="45913439" y="17735463"/>
                  </a:lnTo>
                  <a:lnTo>
                    <a:pt x="45768661" y="17735463"/>
                  </a:lnTo>
                  <a:lnTo>
                    <a:pt x="45768661" y="17590684"/>
                  </a:lnTo>
                  <a:close/>
                  <a:moveTo>
                    <a:pt x="0" y="144780"/>
                  </a:moveTo>
                  <a:lnTo>
                    <a:pt x="144780" y="144780"/>
                  </a:lnTo>
                  <a:lnTo>
                    <a:pt x="144780" y="17590684"/>
                  </a:lnTo>
                  <a:lnTo>
                    <a:pt x="0" y="17590684"/>
                  </a:lnTo>
                  <a:lnTo>
                    <a:pt x="0" y="144780"/>
                  </a:lnTo>
                  <a:close/>
                  <a:moveTo>
                    <a:pt x="0" y="17590684"/>
                  </a:moveTo>
                  <a:lnTo>
                    <a:pt x="144780" y="17590684"/>
                  </a:lnTo>
                  <a:lnTo>
                    <a:pt x="144780" y="17735463"/>
                  </a:lnTo>
                  <a:lnTo>
                    <a:pt x="0" y="17735463"/>
                  </a:lnTo>
                  <a:lnTo>
                    <a:pt x="0" y="17590684"/>
                  </a:lnTo>
                  <a:close/>
                  <a:moveTo>
                    <a:pt x="45768661" y="144780"/>
                  </a:moveTo>
                  <a:lnTo>
                    <a:pt x="45913439" y="144780"/>
                  </a:lnTo>
                  <a:lnTo>
                    <a:pt x="45913439" y="17590684"/>
                  </a:lnTo>
                  <a:lnTo>
                    <a:pt x="45768661" y="17590684"/>
                  </a:lnTo>
                  <a:lnTo>
                    <a:pt x="45768661" y="144780"/>
                  </a:lnTo>
                  <a:close/>
                  <a:moveTo>
                    <a:pt x="144780" y="17590684"/>
                  </a:moveTo>
                  <a:lnTo>
                    <a:pt x="45768661" y="17590684"/>
                  </a:lnTo>
                  <a:lnTo>
                    <a:pt x="45768661" y="17735463"/>
                  </a:lnTo>
                  <a:lnTo>
                    <a:pt x="144780" y="17735463"/>
                  </a:lnTo>
                  <a:lnTo>
                    <a:pt x="144780" y="17590684"/>
                  </a:lnTo>
                  <a:close/>
                  <a:moveTo>
                    <a:pt x="45768661" y="0"/>
                  </a:moveTo>
                  <a:lnTo>
                    <a:pt x="45913439" y="0"/>
                  </a:lnTo>
                  <a:lnTo>
                    <a:pt x="45913439" y="144780"/>
                  </a:lnTo>
                  <a:lnTo>
                    <a:pt x="45768661" y="144780"/>
                  </a:lnTo>
                  <a:lnTo>
                    <a:pt x="45768661" y="0"/>
                  </a:lnTo>
                  <a:close/>
                  <a:moveTo>
                    <a:pt x="0" y="0"/>
                  </a:moveTo>
                  <a:lnTo>
                    <a:pt x="144780" y="0"/>
                  </a:lnTo>
                  <a:lnTo>
                    <a:pt x="144780" y="144780"/>
                  </a:lnTo>
                  <a:lnTo>
                    <a:pt x="0" y="144780"/>
                  </a:lnTo>
                  <a:lnTo>
                    <a:pt x="0" y="0"/>
                  </a:lnTo>
                  <a:close/>
                  <a:moveTo>
                    <a:pt x="144780" y="0"/>
                  </a:moveTo>
                  <a:lnTo>
                    <a:pt x="45768661" y="0"/>
                  </a:lnTo>
                  <a:lnTo>
                    <a:pt x="45768661" y="144780"/>
                  </a:lnTo>
                  <a:lnTo>
                    <a:pt x="144780" y="144780"/>
                  </a:lnTo>
                  <a:lnTo>
                    <a:pt x="144780" y="0"/>
                  </a:lnTo>
                  <a:close/>
                </a:path>
              </a:pathLst>
            </a:custGeom>
            <a:solidFill>
              <a:srgbClr val="E7D6C8"/>
            </a:solidFill>
          </p:spPr>
        </p:sp>
      </p:grpSp>
      <p:sp>
        <p:nvSpPr>
          <p:cNvPr id="22" name="TextBox 22"/>
          <p:cNvSpPr txBox="1"/>
          <p:nvPr/>
        </p:nvSpPr>
        <p:spPr>
          <a:xfrm>
            <a:off x="5685889" y="2940653"/>
            <a:ext cx="6038857" cy="523874"/>
          </a:xfrm>
          <a:prstGeom prst="rect">
            <a:avLst/>
          </a:prstGeom>
        </p:spPr>
        <p:txBody>
          <a:bodyPr lIns="0" tIns="0" rIns="0" bIns="0" rtlCol="0" anchor="t">
            <a:spAutoFit/>
          </a:bodyPr>
          <a:lstStyle/>
          <a:p>
            <a:pPr algn="l">
              <a:lnSpc>
                <a:spcPts val="4200"/>
              </a:lnSpc>
            </a:pPr>
            <a:r>
              <a:rPr lang="en-US" sz="3000">
                <a:solidFill>
                  <a:srgbClr val="CF3423"/>
                </a:solidFill>
                <a:latin typeface="London"/>
                <a:ea typeface="London"/>
                <a:cs typeface="London"/>
                <a:sym typeface="London"/>
              </a:rPr>
              <a:t>DOCENTE REFERENTE</a:t>
            </a:r>
          </a:p>
        </p:txBody>
      </p:sp>
      <p:sp>
        <p:nvSpPr>
          <p:cNvPr id="23" name="Freeform 23"/>
          <p:cNvSpPr/>
          <p:nvPr/>
        </p:nvSpPr>
        <p:spPr>
          <a:xfrm>
            <a:off x="2052778" y="3982253"/>
            <a:ext cx="13780868" cy="6304747"/>
          </a:xfrm>
          <a:custGeom>
            <a:avLst/>
            <a:gdLst/>
            <a:ahLst/>
            <a:cxnLst/>
            <a:rect l="l" t="t" r="r" b="b"/>
            <a:pathLst>
              <a:path w="13780868" h="6304747">
                <a:moveTo>
                  <a:pt x="0" y="0"/>
                </a:moveTo>
                <a:lnTo>
                  <a:pt x="13780868" y="0"/>
                </a:lnTo>
                <a:lnTo>
                  <a:pt x="13780868" y="6304747"/>
                </a:lnTo>
                <a:lnTo>
                  <a:pt x="0" y="6304747"/>
                </a:lnTo>
                <a:lnTo>
                  <a:pt x="0" y="0"/>
                </a:lnTo>
                <a:close/>
              </a:path>
            </a:pathLst>
          </a:custGeom>
          <a:blipFill>
            <a:blip r:embed="rId4">
              <a:alphaModFix amt="50000"/>
              <a:extLst>
                <a:ext uri="{96DAC541-7B7A-43D3-8B79-37D633B846F1}">
                  <asvg:svgBlip xmlns:asvg="http://schemas.microsoft.com/office/drawing/2016/SVG/main" r:embed="rId5"/>
                </a:ext>
              </a:extLst>
            </a:blip>
            <a:stretch>
              <a:fillRect/>
            </a:stretch>
          </a:blipFill>
        </p:spPr>
      </p:sp>
      <p:sp>
        <p:nvSpPr>
          <p:cNvPr id="24" name="TextBox 24"/>
          <p:cNvSpPr txBox="1"/>
          <p:nvPr/>
        </p:nvSpPr>
        <p:spPr>
          <a:xfrm>
            <a:off x="9582682" y="6365762"/>
            <a:ext cx="7438723" cy="523874"/>
          </a:xfrm>
          <a:prstGeom prst="rect">
            <a:avLst/>
          </a:prstGeom>
        </p:spPr>
        <p:txBody>
          <a:bodyPr lIns="0" tIns="0" rIns="0" bIns="0" rtlCol="0" anchor="t">
            <a:spAutoFit/>
          </a:bodyPr>
          <a:lstStyle/>
          <a:p>
            <a:pPr algn="r">
              <a:lnSpc>
                <a:spcPts val="4200"/>
              </a:lnSpc>
            </a:pPr>
            <a:r>
              <a:rPr lang="en-US" sz="3000">
                <a:solidFill>
                  <a:srgbClr val="353581"/>
                </a:solidFill>
                <a:latin typeface="London"/>
                <a:ea typeface="London"/>
                <a:cs typeface="London"/>
                <a:sym typeface="London"/>
              </a:rPr>
              <a:t>PERSONALE ATA</a:t>
            </a:r>
          </a:p>
        </p:txBody>
      </p:sp>
      <p:sp>
        <p:nvSpPr>
          <p:cNvPr id="25" name="TextBox 25"/>
          <p:cNvSpPr txBox="1"/>
          <p:nvPr/>
        </p:nvSpPr>
        <p:spPr>
          <a:xfrm>
            <a:off x="1266594" y="6365762"/>
            <a:ext cx="7438723" cy="523874"/>
          </a:xfrm>
          <a:prstGeom prst="rect">
            <a:avLst/>
          </a:prstGeom>
        </p:spPr>
        <p:txBody>
          <a:bodyPr lIns="0" tIns="0" rIns="0" bIns="0" rtlCol="0" anchor="t">
            <a:spAutoFit/>
          </a:bodyPr>
          <a:lstStyle/>
          <a:p>
            <a:pPr algn="l">
              <a:lnSpc>
                <a:spcPts val="4200"/>
              </a:lnSpc>
            </a:pPr>
            <a:r>
              <a:rPr lang="en-US" sz="3000">
                <a:solidFill>
                  <a:srgbClr val="353581"/>
                </a:solidFill>
                <a:latin typeface="London"/>
                <a:ea typeface="London"/>
                <a:cs typeface="London"/>
                <a:sym typeface="London"/>
              </a:rPr>
              <a:t>TEAM ANTIBULLISMO</a:t>
            </a:r>
          </a:p>
        </p:txBody>
      </p:sp>
      <p:sp>
        <p:nvSpPr>
          <p:cNvPr id="26" name="TextBox 26"/>
          <p:cNvSpPr txBox="1"/>
          <p:nvPr/>
        </p:nvSpPr>
        <p:spPr>
          <a:xfrm>
            <a:off x="9582682" y="7177035"/>
            <a:ext cx="7438723" cy="1909953"/>
          </a:xfrm>
          <a:prstGeom prst="rect">
            <a:avLst/>
          </a:prstGeom>
        </p:spPr>
        <p:txBody>
          <a:bodyPr lIns="0" tIns="0" rIns="0" bIns="0" rtlCol="0" anchor="t">
            <a:spAutoFit/>
          </a:bodyPr>
          <a:lstStyle/>
          <a:p>
            <a:pPr algn="just">
              <a:lnSpc>
                <a:spcPts val="3096"/>
              </a:lnSpc>
            </a:pPr>
            <a:r>
              <a:rPr lang="en-US" sz="1800" b="1">
                <a:solidFill>
                  <a:srgbClr val="2B2B2B"/>
                </a:solidFill>
                <a:latin typeface="Noto Serif Bold"/>
                <a:ea typeface="Noto Serif Bold"/>
                <a:cs typeface="Noto Serif Bold"/>
                <a:sym typeface="Noto Serif Bold"/>
              </a:rPr>
              <a:t>Svolge un ruolo prezioso di sorveglianza negli spazi comuni (corridoi, cortili, mense), dove spesso si verificano episodi di bullismo. È fondamentale che segnali tempestivamente ogni episodio o sospetto, contribuendo così alla rete di protezione.</a:t>
            </a:r>
          </a:p>
          <a:p>
            <a:pPr algn="just">
              <a:lnSpc>
                <a:spcPts val="3096"/>
              </a:lnSpc>
            </a:pPr>
            <a:endParaRPr lang="en-US" sz="1800" b="1">
              <a:solidFill>
                <a:srgbClr val="2B2B2B"/>
              </a:solidFill>
              <a:latin typeface="Noto Serif Bold"/>
              <a:ea typeface="Noto Serif Bold"/>
              <a:cs typeface="Noto Serif Bold"/>
              <a:sym typeface="Noto Serif Bold"/>
            </a:endParaRPr>
          </a:p>
        </p:txBody>
      </p:sp>
      <p:sp>
        <p:nvSpPr>
          <p:cNvPr id="27" name="TextBox 27"/>
          <p:cNvSpPr txBox="1"/>
          <p:nvPr/>
        </p:nvSpPr>
        <p:spPr>
          <a:xfrm>
            <a:off x="1147647" y="6813436"/>
            <a:ext cx="7676618" cy="2949574"/>
          </a:xfrm>
          <a:prstGeom prst="rect">
            <a:avLst/>
          </a:prstGeom>
        </p:spPr>
        <p:txBody>
          <a:bodyPr lIns="0" tIns="0" rIns="0" bIns="0" rtlCol="0" anchor="t">
            <a:spAutoFit/>
          </a:bodyPr>
          <a:lstStyle/>
          <a:p>
            <a:pPr algn="just">
              <a:lnSpc>
                <a:spcPts val="3096"/>
              </a:lnSpc>
            </a:pPr>
            <a:r>
              <a:rPr lang="en-US" sz="1800" b="1">
                <a:solidFill>
                  <a:srgbClr val="2B2B2B"/>
                </a:solidFill>
                <a:latin typeface="Noto Serif Bold"/>
                <a:ea typeface="Noto Serif Bold"/>
                <a:cs typeface="Noto Serif Bold"/>
                <a:sym typeface="Noto Serif Bold"/>
              </a:rPr>
              <a:t>E ’un gruppo di lavoro interno che affianca il referente e il dirigente. Si occupa di progettare attività educative e laboratoriali, di gestire i casi segnalati con un approccio collegiale e di monitorare costantemente il clima scolastico attraverso report annuali. Inoltre, promuove campagne di sensibilizzazione rivolte a studenti e famiglie.</a:t>
            </a:r>
          </a:p>
          <a:p>
            <a:pPr algn="just">
              <a:lnSpc>
                <a:spcPts val="5504"/>
              </a:lnSpc>
            </a:pPr>
            <a:endParaRPr lang="en-US" sz="1800" b="1">
              <a:solidFill>
                <a:srgbClr val="2B2B2B"/>
              </a:solidFill>
              <a:latin typeface="Noto Serif Bold"/>
              <a:ea typeface="Noto Serif Bold"/>
              <a:cs typeface="Noto Serif Bold"/>
              <a:sym typeface="Noto Serif Bold"/>
            </a:endParaRPr>
          </a:p>
        </p:txBody>
      </p:sp>
      <p:sp>
        <p:nvSpPr>
          <p:cNvPr id="28" name="TextBox 28"/>
          <p:cNvSpPr txBox="1"/>
          <p:nvPr/>
        </p:nvSpPr>
        <p:spPr>
          <a:xfrm>
            <a:off x="1605435" y="3520126"/>
            <a:ext cx="15077131" cy="2369385"/>
          </a:xfrm>
          <a:prstGeom prst="rect">
            <a:avLst/>
          </a:prstGeom>
        </p:spPr>
        <p:txBody>
          <a:bodyPr lIns="0" tIns="0" rIns="0" bIns="0" rtlCol="0" anchor="t">
            <a:spAutoFit/>
          </a:bodyPr>
          <a:lstStyle/>
          <a:p>
            <a:pPr algn="just">
              <a:lnSpc>
                <a:spcPts val="3803"/>
              </a:lnSpc>
            </a:pPr>
            <a:r>
              <a:rPr lang="en-US" sz="2717">
                <a:solidFill>
                  <a:srgbClr val="2B2B2B"/>
                </a:solidFill>
                <a:latin typeface="Noto Serif"/>
                <a:ea typeface="Noto Serif"/>
                <a:cs typeface="Noto Serif"/>
                <a:sym typeface="Noto Serif"/>
              </a:rPr>
              <a:t>Rappresenta la figura chiave per la comunità scolastica. Coordina le azioni di prevenzione e monitoraggio, raccoglie segnalazioni con discrezione e riservatezza, attiva percorsi di supporto per vittime e autori, mantiene rapporti con Polizia Postale, servizi sociali ed enti del territorio. È il punto di riferimento stabile per studenti, colleghi e famiglie.</a:t>
            </a:r>
          </a:p>
          <a:p>
            <a:pPr algn="just">
              <a:lnSpc>
                <a:spcPts val="3803"/>
              </a:lnSpc>
            </a:pPr>
            <a:endParaRPr lang="en-US" sz="2717">
              <a:solidFill>
                <a:srgbClr val="2B2B2B"/>
              </a:solidFill>
              <a:latin typeface="Noto Serif"/>
              <a:ea typeface="Noto Serif"/>
              <a:cs typeface="Noto Serif"/>
              <a:sym typeface="Noto Serif"/>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2004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AA9E95"/>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AA9E95"/>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TextBox 11"/>
          <p:cNvSpPr txBox="1"/>
          <p:nvPr/>
        </p:nvSpPr>
        <p:spPr>
          <a:xfrm>
            <a:off x="2344502" y="988818"/>
            <a:ext cx="13598996"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RUOLI E RESPONSABILITÀ</a:t>
            </a:r>
          </a:p>
        </p:txBody>
      </p:sp>
      <p:sp>
        <p:nvSpPr>
          <p:cNvPr id="12" name="Freeform 12"/>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3" name="Group 13"/>
          <p:cNvGrpSpPr/>
          <p:nvPr/>
        </p:nvGrpSpPr>
        <p:grpSpPr>
          <a:xfrm>
            <a:off x="1028700" y="2689875"/>
            <a:ext cx="7914512" cy="6568425"/>
            <a:chOff x="0" y="0"/>
            <a:chExt cx="45913440" cy="38104557"/>
          </a:xfrm>
        </p:grpSpPr>
        <p:sp>
          <p:nvSpPr>
            <p:cNvPr id="14" name="Freeform 14"/>
            <p:cNvSpPr/>
            <p:nvPr/>
          </p:nvSpPr>
          <p:spPr>
            <a:xfrm>
              <a:off x="72390" y="72390"/>
              <a:ext cx="45768660" cy="37959778"/>
            </a:xfrm>
            <a:custGeom>
              <a:avLst/>
              <a:gdLst/>
              <a:ahLst/>
              <a:cxnLst/>
              <a:rect l="l" t="t" r="r" b="b"/>
              <a:pathLst>
                <a:path w="45768660" h="37959778">
                  <a:moveTo>
                    <a:pt x="0" y="0"/>
                  </a:moveTo>
                  <a:lnTo>
                    <a:pt x="45768660" y="0"/>
                  </a:lnTo>
                  <a:lnTo>
                    <a:pt x="45768660" y="37959778"/>
                  </a:lnTo>
                  <a:lnTo>
                    <a:pt x="0" y="37959778"/>
                  </a:lnTo>
                  <a:lnTo>
                    <a:pt x="0" y="0"/>
                  </a:lnTo>
                  <a:close/>
                </a:path>
              </a:pathLst>
            </a:custGeom>
            <a:solidFill>
              <a:srgbClr val="E7D6C8"/>
            </a:solidFill>
          </p:spPr>
        </p:sp>
        <p:sp>
          <p:nvSpPr>
            <p:cNvPr id="15" name="Freeform 15"/>
            <p:cNvSpPr/>
            <p:nvPr/>
          </p:nvSpPr>
          <p:spPr>
            <a:xfrm>
              <a:off x="0" y="0"/>
              <a:ext cx="45913439" cy="38104558"/>
            </a:xfrm>
            <a:custGeom>
              <a:avLst/>
              <a:gdLst/>
              <a:ahLst/>
              <a:cxnLst/>
              <a:rect l="l" t="t" r="r" b="b"/>
              <a:pathLst>
                <a:path w="45913439" h="38104558">
                  <a:moveTo>
                    <a:pt x="45768661" y="37959776"/>
                  </a:moveTo>
                  <a:lnTo>
                    <a:pt x="45913439" y="37959776"/>
                  </a:lnTo>
                  <a:lnTo>
                    <a:pt x="45913439" y="38104558"/>
                  </a:lnTo>
                  <a:lnTo>
                    <a:pt x="45768661" y="38104558"/>
                  </a:lnTo>
                  <a:lnTo>
                    <a:pt x="45768661" y="37959776"/>
                  </a:lnTo>
                  <a:close/>
                  <a:moveTo>
                    <a:pt x="0" y="144780"/>
                  </a:moveTo>
                  <a:lnTo>
                    <a:pt x="144780" y="144780"/>
                  </a:lnTo>
                  <a:lnTo>
                    <a:pt x="144780" y="37959776"/>
                  </a:lnTo>
                  <a:lnTo>
                    <a:pt x="0" y="37959776"/>
                  </a:lnTo>
                  <a:lnTo>
                    <a:pt x="0" y="144780"/>
                  </a:lnTo>
                  <a:close/>
                  <a:moveTo>
                    <a:pt x="0" y="37959776"/>
                  </a:moveTo>
                  <a:lnTo>
                    <a:pt x="144780" y="37959776"/>
                  </a:lnTo>
                  <a:lnTo>
                    <a:pt x="144780" y="38104558"/>
                  </a:lnTo>
                  <a:lnTo>
                    <a:pt x="0" y="38104558"/>
                  </a:lnTo>
                  <a:lnTo>
                    <a:pt x="0" y="37959776"/>
                  </a:lnTo>
                  <a:close/>
                  <a:moveTo>
                    <a:pt x="45768661" y="144780"/>
                  </a:moveTo>
                  <a:lnTo>
                    <a:pt x="45913439" y="144780"/>
                  </a:lnTo>
                  <a:lnTo>
                    <a:pt x="45913439" y="37959776"/>
                  </a:lnTo>
                  <a:lnTo>
                    <a:pt x="45768661" y="37959776"/>
                  </a:lnTo>
                  <a:lnTo>
                    <a:pt x="45768661" y="144780"/>
                  </a:lnTo>
                  <a:close/>
                  <a:moveTo>
                    <a:pt x="144780" y="37959776"/>
                  </a:moveTo>
                  <a:lnTo>
                    <a:pt x="45768661" y="37959776"/>
                  </a:lnTo>
                  <a:lnTo>
                    <a:pt x="45768661" y="38104558"/>
                  </a:lnTo>
                  <a:lnTo>
                    <a:pt x="144780" y="38104558"/>
                  </a:lnTo>
                  <a:lnTo>
                    <a:pt x="144780" y="37959776"/>
                  </a:lnTo>
                  <a:close/>
                  <a:moveTo>
                    <a:pt x="45768661" y="0"/>
                  </a:moveTo>
                  <a:lnTo>
                    <a:pt x="45913439" y="0"/>
                  </a:lnTo>
                  <a:lnTo>
                    <a:pt x="45913439" y="144780"/>
                  </a:lnTo>
                  <a:lnTo>
                    <a:pt x="45768661" y="144780"/>
                  </a:lnTo>
                  <a:lnTo>
                    <a:pt x="45768661" y="0"/>
                  </a:lnTo>
                  <a:close/>
                  <a:moveTo>
                    <a:pt x="0" y="0"/>
                  </a:moveTo>
                  <a:lnTo>
                    <a:pt x="144780" y="0"/>
                  </a:lnTo>
                  <a:lnTo>
                    <a:pt x="144780" y="144780"/>
                  </a:lnTo>
                  <a:lnTo>
                    <a:pt x="0" y="144780"/>
                  </a:lnTo>
                  <a:lnTo>
                    <a:pt x="0" y="0"/>
                  </a:lnTo>
                  <a:close/>
                  <a:moveTo>
                    <a:pt x="144780" y="0"/>
                  </a:moveTo>
                  <a:lnTo>
                    <a:pt x="45768661" y="0"/>
                  </a:lnTo>
                  <a:lnTo>
                    <a:pt x="45768661" y="144780"/>
                  </a:lnTo>
                  <a:lnTo>
                    <a:pt x="144780" y="144780"/>
                  </a:lnTo>
                  <a:lnTo>
                    <a:pt x="144780" y="0"/>
                  </a:lnTo>
                  <a:close/>
                </a:path>
              </a:pathLst>
            </a:custGeom>
            <a:solidFill>
              <a:srgbClr val="E7D6C8"/>
            </a:solidFill>
          </p:spPr>
        </p:sp>
      </p:grpSp>
      <p:grpSp>
        <p:nvGrpSpPr>
          <p:cNvPr id="16" name="Group 16"/>
          <p:cNvGrpSpPr/>
          <p:nvPr/>
        </p:nvGrpSpPr>
        <p:grpSpPr>
          <a:xfrm>
            <a:off x="9344788" y="2689875"/>
            <a:ext cx="7914512" cy="6568425"/>
            <a:chOff x="0" y="0"/>
            <a:chExt cx="45913440" cy="38104557"/>
          </a:xfrm>
        </p:grpSpPr>
        <p:sp>
          <p:nvSpPr>
            <p:cNvPr id="17" name="Freeform 17"/>
            <p:cNvSpPr/>
            <p:nvPr/>
          </p:nvSpPr>
          <p:spPr>
            <a:xfrm>
              <a:off x="72390" y="72390"/>
              <a:ext cx="45768660" cy="37959778"/>
            </a:xfrm>
            <a:custGeom>
              <a:avLst/>
              <a:gdLst/>
              <a:ahLst/>
              <a:cxnLst/>
              <a:rect l="l" t="t" r="r" b="b"/>
              <a:pathLst>
                <a:path w="45768660" h="37959778">
                  <a:moveTo>
                    <a:pt x="0" y="0"/>
                  </a:moveTo>
                  <a:lnTo>
                    <a:pt x="45768660" y="0"/>
                  </a:lnTo>
                  <a:lnTo>
                    <a:pt x="45768660" y="37959778"/>
                  </a:lnTo>
                  <a:lnTo>
                    <a:pt x="0" y="37959778"/>
                  </a:lnTo>
                  <a:lnTo>
                    <a:pt x="0" y="0"/>
                  </a:lnTo>
                  <a:close/>
                </a:path>
              </a:pathLst>
            </a:custGeom>
            <a:solidFill>
              <a:srgbClr val="E7D6C8"/>
            </a:solidFill>
          </p:spPr>
        </p:sp>
        <p:sp>
          <p:nvSpPr>
            <p:cNvPr id="18" name="Freeform 18"/>
            <p:cNvSpPr/>
            <p:nvPr/>
          </p:nvSpPr>
          <p:spPr>
            <a:xfrm>
              <a:off x="0" y="0"/>
              <a:ext cx="45913439" cy="38104558"/>
            </a:xfrm>
            <a:custGeom>
              <a:avLst/>
              <a:gdLst/>
              <a:ahLst/>
              <a:cxnLst/>
              <a:rect l="l" t="t" r="r" b="b"/>
              <a:pathLst>
                <a:path w="45913439" h="38104558">
                  <a:moveTo>
                    <a:pt x="45768661" y="37959776"/>
                  </a:moveTo>
                  <a:lnTo>
                    <a:pt x="45913439" y="37959776"/>
                  </a:lnTo>
                  <a:lnTo>
                    <a:pt x="45913439" y="38104558"/>
                  </a:lnTo>
                  <a:lnTo>
                    <a:pt x="45768661" y="38104558"/>
                  </a:lnTo>
                  <a:lnTo>
                    <a:pt x="45768661" y="37959776"/>
                  </a:lnTo>
                  <a:close/>
                  <a:moveTo>
                    <a:pt x="0" y="144780"/>
                  </a:moveTo>
                  <a:lnTo>
                    <a:pt x="144780" y="144780"/>
                  </a:lnTo>
                  <a:lnTo>
                    <a:pt x="144780" y="37959776"/>
                  </a:lnTo>
                  <a:lnTo>
                    <a:pt x="0" y="37959776"/>
                  </a:lnTo>
                  <a:lnTo>
                    <a:pt x="0" y="144780"/>
                  </a:lnTo>
                  <a:close/>
                  <a:moveTo>
                    <a:pt x="0" y="37959776"/>
                  </a:moveTo>
                  <a:lnTo>
                    <a:pt x="144780" y="37959776"/>
                  </a:lnTo>
                  <a:lnTo>
                    <a:pt x="144780" y="38104558"/>
                  </a:lnTo>
                  <a:lnTo>
                    <a:pt x="0" y="38104558"/>
                  </a:lnTo>
                  <a:lnTo>
                    <a:pt x="0" y="37959776"/>
                  </a:lnTo>
                  <a:close/>
                  <a:moveTo>
                    <a:pt x="45768661" y="144780"/>
                  </a:moveTo>
                  <a:lnTo>
                    <a:pt x="45913439" y="144780"/>
                  </a:lnTo>
                  <a:lnTo>
                    <a:pt x="45913439" y="37959776"/>
                  </a:lnTo>
                  <a:lnTo>
                    <a:pt x="45768661" y="37959776"/>
                  </a:lnTo>
                  <a:lnTo>
                    <a:pt x="45768661" y="144780"/>
                  </a:lnTo>
                  <a:close/>
                  <a:moveTo>
                    <a:pt x="144780" y="37959776"/>
                  </a:moveTo>
                  <a:lnTo>
                    <a:pt x="45768661" y="37959776"/>
                  </a:lnTo>
                  <a:lnTo>
                    <a:pt x="45768661" y="38104558"/>
                  </a:lnTo>
                  <a:lnTo>
                    <a:pt x="144780" y="38104558"/>
                  </a:lnTo>
                  <a:lnTo>
                    <a:pt x="144780" y="37959776"/>
                  </a:lnTo>
                  <a:close/>
                  <a:moveTo>
                    <a:pt x="45768661" y="0"/>
                  </a:moveTo>
                  <a:lnTo>
                    <a:pt x="45913439" y="0"/>
                  </a:lnTo>
                  <a:lnTo>
                    <a:pt x="45913439" y="144780"/>
                  </a:lnTo>
                  <a:lnTo>
                    <a:pt x="45768661" y="144780"/>
                  </a:lnTo>
                  <a:lnTo>
                    <a:pt x="45768661" y="0"/>
                  </a:lnTo>
                  <a:close/>
                  <a:moveTo>
                    <a:pt x="0" y="0"/>
                  </a:moveTo>
                  <a:lnTo>
                    <a:pt x="144780" y="0"/>
                  </a:lnTo>
                  <a:lnTo>
                    <a:pt x="144780" y="144780"/>
                  </a:lnTo>
                  <a:lnTo>
                    <a:pt x="0" y="144780"/>
                  </a:lnTo>
                  <a:lnTo>
                    <a:pt x="0" y="0"/>
                  </a:lnTo>
                  <a:close/>
                  <a:moveTo>
                    <a:pt x="144780" y="0"/>
                  </a:moveTo>
                  <a:lnTo>
                    <a:pt x="45768661" y="0"/>
                  </a:lnTo>
                  <a:lnTo>
                    <a:pt x="45768661" y="144780"/>
                  </a:lnTo>
                  <a:lnTo>
                    <a:pt x="144780" y="144780"/>
                  </a:lnTo>
                  <a:lnTo>
                    <a:pt x="144780" y="0"/>
                  </a:lnTo>
                  <a:close/>
                </a:path>
              </a:pathLst>
            </a:custGeom>
            <a:solidFill>
              <a:srgbClr val="E7D6C8"/>
            </a:solidFill>
          </p:spPr>
        </p:sp>
      </p:grpSp>
      <p:sp>
        <p:nvSpPr>
          <p:cNvPr id="19" name="TextBox 19"/>
          <p:cNvSpPr txBox="1"/>
          <p:nvPr/>
        </p:nvSpPr>
        <p:spPr>
          <a:xfrm>
            <a:off x="1504489" y="3048883"/>
            <a:ext cx="7438723" cy="521334"/>
          </a:xfrm>
          <a:prstGeom prst="rect">
            <a:avLst/>
          </a:prstGeom>
        </p:spPr>
        <p:txBody>
          <a:bodyPr lIns="0" tIns="0" rIns="0" bIns="0" rtlCol="0" anchor="t">
            <a:spAutoFit/>
          </a:bodyPr>
          <a:lstStyle/>
          <a:p>
            <a:pPr algn="l">
              <a:lnSpc>
                <a:spcPts val="4340"/>
              </a:lnSpc>
            </a:pPr>
            <a:r>
              <a:rPr lang="en-US" sz="3100">
                <a:solidFill>
                  <a:srgbClr val="CF3423"/>
                </a:solidFill>
                <a:latin typeface="London"/>
                <a:ea typeface="London"/>
                <a:cs typeface="London"/>
                <a:sym typeface="London"/>
              </a:rPr>
              <a:t>FAMIGLIE</a:t>
            </a:r>
          </a:p>
        </p:txBody>
      </p:sp>
      <p:sp>
        <p:nvSpPr>
          <p:cNvPr id="20" name="TextBox 20"/>
          <p:cNvSpPr txBox="1"/>
          <p:nvPr/>
        </p:nvSpPr>
        <p:spPr>
          <a:xfrm>
            <a:off x="9820577" y="3039358"/>
            <a:ext cx="7438723" cy="523874"/>
          </a:xfrm>
          <a:prstGeom prst="rect">
            <a:avLst/>
          </a:prstGeom>
        </p:spPr>
        <p:txBody>
          <a:bodyPr lIns="0" tIns="0" rIns="0" bIns="0" rtlCol="0" anchor="t">
            <a:spAutoFit/>
          </a:bodyPr>
          <a:lstStyle/>
          <a:p>
            <a:pPr algn="r">
              <a:lnSpc>
                <a:spcPts val="4200"/>
              </a:lnSpc>
            </a:pPr>
            <a:r>
              <a:rPr lang="en-US" sz="3000">
                <a:solidFill>
                  <a:srgbClr val="1677BD"/>
                </a:solidFill>
                <a:latin typeface="London"/>
                <a:ea typeface="London"/>
                <a:cs typeface="London"/>
                <a:sym typeface="London"/>
              </a:rPr>
              <a:t>STUDENTI</a:t>
            </a:r>
          </a:p>
        </p:txBody>
      </p:sp>
      <p:sp>
        <p:nvSpPr>
          <p:cNvPr id="21" name="Freeform 21"/>
          <p:cNvSpPr/>
          <p:nvPr/>
        </p:nvSpPr>
        <p:spPr>
          <a:xfrm>
            <a:off x="2052778" y="3982253"/>
            <a:ext cx="13780868" cy="6304747"/>
          </a:xfrm>
          <a:custGeom>
            <a:avLst/>
            <a:gdLst/>
            <a:ahLst/>
            <a:cxnLst/>
            <a:rect l="l" t="t" r="r" b="b"/>
            <a:pathLst>
              <a:path w="13780868" h="6304747">
                <a:moveTo>
                  <a:pt x="0" y="0"/>
                </a:moveTo>
                <a:lnTo>
                  <a:pt x="13780868" y="0"/>
                </a:lnTo>
                <a:lnTo>
                  <a:pt x="13780868" y="6304747"/>
                </a:lnTo>
                <a:lnTo>
                  <a:pt x="0" y="6304747"/>
                </a:lnTo>
                <a:lnTo>
                  <a:pt x="0" y="0"/>
                </a:lnTo>
                <a:close/>
              </a:path>
            </a:pathLst>
          </a:custGeom>
          <a:blipFill>
            <a:blip r:embed="rId4">
              <a:alphaModFix amt="50000"/>
              <a:extLst>
                <a:ext uri="{96DAC541-7B7A-43D3-8B79-37D633B846F1}">
                  <asvg:svgBlip xmlns:asvg="http://schemas.microsoft.com/office/drawing/2016/SVG/main" r:embed="rId5"/>
                </a:ext>
              </a:extLst>
            </a:blip>
            <a:stretch>
              <a:fillRect/>
            </a:stretch>
          </a:blipFill>
        </p:spPr>
      </p:sp>
      <p:sp>
        <p:nvSpPr>
          <p:cNvPr id="22" name="TextBox 22"/>
          <p:cNvSpPr txBox="1"/>
          <p:nvPr/>
        </p:nvSpPr>
        <p:spPr>
          <a:xfrm>
            <a:off x="9582682" y="3925103"/>
            <a:ext cx="7438723" cy="3408723"/>
          </a:xfrm>
          <a:prstGeom prst="rect">
            <a:avLst/>
          </a:prstGeom>
        </p:spPr>
        <p:txBody>
          <a:bodyPr lIns="0" tIns="0" rIns="0" bIns="0" rtlCol="0" anchor="t">
            <a:spAutoFit/>
          </a:bodyPr>
          <a:lstStyle/>
          <a:p>
            <a:pPr algn="just">
              <a:lnSpc>
                <a:spcPts val="4242"/>
              </a:lnSpc>
            </a:pPr>
            <a:r>
              <a:rPr lang="en-US" sz="3030">
                <a:solidFill>
                  <a:srgbClr val="2B2B2B"/>
                </a:solidFill>
                <a:latin typeface="Noto Serif"/>
                <a:ea typeface="Noto Serif"/>
                <a:cs typeface="Noto Serif"/>
                <a:sym typeface="Noto Serif"/>
              </a:rPr>
              <a:t>Sono chiamati a partecipare attivamente. Possono svolgere attività di peer education, segnalare episodi sospetti e contribuire alla costruzione di un clima di rispetto e inclusione.</a:t>
            </a:r>
          </a:p>
          <a:p>
            <a:pPr algn="l">
              <a:lnSpc>
                <a:spcPts val="2702"/>
              </a:lnSpc>
            </a:pPr>
            <a:endParaRPr lang="en-US" sz="3030">
              <a:solidFill>
                <a:srgbClr val="2B2B2B"/>
              </a:solidFill>
              <a:latin typeface="Noto Serif"/>
              <a:ea typeface="Noto Serif"/>
              <a:cs typeface="Noto Serif"/>
              <a:sym typeface="Noto Serif"/>
            </a:endParaRPr>
          </a:p>
          <a:p>
            <a:pPr algn="l">
              <a:lnSpc>
                <a:spcPts val="3242"/>
              </a:lnSpc>
            </a:pPr>
            <a:endParaRPr lang="en-US" sz="3030">
              <a:solidFill>
                <a:srgbClr val="2B2B2B"/>
              </a:solidFill>
              <a:latin typeface="Noto Serif"/>
              <a:ea typeface="Noto Serif"/>
              <a:cs typeface="Noto Serif"/>
              <a:sym typeface="Noto Serif"/>
            </a:endParaRPr>
          </a:p>
        </p:txBody>
      </p:sp>
      <p:sp>
        <p:nvSpPr>
          <p:cNvPr id="23" name="TextBox 23"/>
          <p:cNvSpPr txBox="1"/>
          <p:nvPr/>
        </p:nvSpPr>
        <p:spPr>
          <a:xfrm>
            <a:off x="1147647" y="3866500"/>
            <a:ext cx="7676618" cy="4781550"/>
          </a:xfrm>
          <a:prstGeom prst="rect">
            <a:avLst/>
          </a:prstGeom>
        </p:spPr>
        <p:txBody>
          <a:bodyPr lIns="0" tIns="0" rIns="0" bIns="0" rtlCol="0" anchor="t">
            <a:spAutoFit/>
          </a:bodyPr>
          <a:lstStyle/>
          <a:p>
            <a:pPr algn="just">
              <a:lnSpc>
                <a:spcPts val="4200"/>
              </a:lnSpc>
            </a:pPr>
            <a:r>
              <a:rPr lang="en-US" sz="3000">
                <a:solidFill>
                  <a:srgbClr val="2B2B2B"/>
                </a:solidFill>
                <a:latin typeface="Noto Serif"/>
                <a:ea typeface="Noto Serif"/>
                <a:cs typeface="Noto Serif"/>
                <a:sym typeface="Noto Serif"/>
              </a:rPr>
              <a:t>Hanno un ruolo educativo e di vigilanza insostituibile. Devono educare i figli a un uso responsabile delle tecnologie e collaborare con la scuola nel Patto di corresponsabilità. La normativa richiama i genitori alla responsabilità civile in caso di danni provocati dai minori (art. 2048 c.c.).</a:t>
            </a:r>
          </a:p>
          <a:p>
            <a:pPr algn="just">
              <a:lnSpc>
                <a:spcPts val="4200"/>
              </a:lnSpc>
            </a:pPr>
            <a:endParaRPr lang="en-US" sz="3000">
              <a:solidFill>
                <a:srgbClr val="2B2B2B"/>
              </a:solidFill>
              <a:latin typeface="Noto Serif"/>
              <a:ea typeface="Noto Serif"/>
              <a:cs typeface="Noto Serif"/>
              <a:sym typeface="Noto Serif"/>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01447"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sp>
        <p:nvSpPr>
          <p:cNvPr id="5" name="Freeform 5"/>
          <p:cNvSpPr/>
          <p:nvPr/>
        </p:nvSpPr>
        <p:spPr>
          <a:xfrm>
            <a:off x="-85911" y="2111597"/>
            <a:ext cx="7628744" cy="7988213"/>
          </a:xfrm>
          <a:custGeom>
            <a:avLst/>
            <a:gdLst/>
            <a:ahLst/>
            <a:cxnLst/>
            <a:rect l="l" t="t" r="r" b="b"/>
            <a:pathLst>
              <a:path w="7628744" h="7988213">
                <a:moveTo>
                  <a:pt x="0" y="0"/>
                </a:moveTo>
                <a:lnTo>
                  <a:pt x="7628744" y="0"/>
                </a:lnTo>
                <a:lnTo>
                  <a:pt x="7628744" y="7988213"/>
                </a:lnTo>
                <a:lnTo>
                  <a:pt x="0" y="79882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410972" y="385288"/>
            <a:ext cx="17466056" cy="2104315"/>
            <a:chOff x="0" y="0"/>
            <a:chExt cx="86189481" cy="10384130"/>
          </a:xfrm>
        </p:grpSpPr>
        <p:sp>
          <p:nvSpPr>
            <p:cNvPr id="7" name="Freeform 7"/>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BBADA2"/>
            </a:solidFill>
          </p:spPr>
        </p:sp>
        <p:sp>
          <p:nvSpPr>
            <p:cNvPr id="8" name="Freeform 8"/>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BBADA2"/>
            </a:solidFill>
          </p:spPr>
        </p:sp>
      </p:grpSp>
      <p:sp>
        <p:nvSpPr>
          <p:cNvPr id="9" name="Freeform 9"/>
          <p:cNvSpPr/>
          <p:nvPr/>
        </p:nvSpPr>
        <p:spPr>
          <a:xfrm>
            <a:off x="13339976" y="-137995"/>
            <a:ext cx="6216489" cy="4499184"/>
          </a:xfrm>
          <a:custGeom>
            <a:avLst/>
            <a:gdLst/>
            <a:ahLst/>
            <a:cxnLst/>
            <a:rect l="l" t="t" r="r" b="b"/>
            <a:pathLst>
              <a:path w="6216489" h="4499184">
                <a:moveTo>
                  <a:pt x="0" y="0"/>
                </a:moveTo>
                <a:lnTo>
                  <a:pt x="6216489" y="0"/>
                </a:lnTo>
                <a:lnTo>
                  <a:pt x="6216489" y="4499184"/>
                </a:lnTo>
                <a:lnTo>
                  <a:pt x="0" y="44991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0" name="Group 10"/>
          <p:cNvGrpSpPr/>
          <p:nvPr/>
        </p:nvGrpSpPr>
        <p:grpSpPr>
          <a:xfrm>
            <a:off x="1028700" y="763294"/>
            <a:ext cx="16230600" cy="1348304"/>
            <a:chOff x="0" y="0"/>
            <a:chExt cx="4653345" cy="386561"/>
          </a:xfrm>
        </p:grpSpPr>
        <p:sp>
          <p:nvSpPr>
            <p:cNvPr id="11" name="Freeform 11"/>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2" name="TextBox 12"/>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3" name="Freeform 13"/>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4" name="Group 14"/>
          <p:cNvGrpSpPr/>
          <p:nvPr/>
        </p:nvGrpSpPr>
        <p:grpSpPr>
          <a:xfrm>
            <a:off x="1236846" y="4073449"/>
            <a:ext cx="4783917" cy="5184851"/>
            <a:chOff x="0" y="0"/>
            <a:chExt cx="1259962" cy="1365558"/>
          </a:xfrm>
        </p:grpSpPr>
        <p:sp>
          <p:nvSpPr>
            <p:cNvPr id="15" name="Freeform 15"/>
            <p:cNvSpPr/>
            <p:nvPr/>
          </p:nvSpPr>
          <p:spPr>
            <a:xfrm>
              <a:off x="0" y="0"/>
              <a:ext cx="1259962" cy="1365558"/>
            </a:xfrm>
            <a:custGeom>
              <a:avLst/>
              <a:gdLst/>
              <a:ahLst/>
              <a:cxnLst/>
              <a:rect l="l" t="t" r="r" b="b"/>
              <a:pathLst>
                <a:path w="1259962" h="1365558">
                  <a:moveTo>
                    <a:pt x="0" y="0"/>
                  </a:moveTo>
                  <a:lnTo>
                    <a:pt x="1259962" y="0"/>
                  </a:lnTo>
                  <a:lnTo>
                    <a:pt x="1259962" y="1365558"/>
                  </a:lnTo>
                  <a:lnTo>
                    <a:pt x="0" y="1365558"/>
                  </a:lnTo>
                  <a:close/>
                </a:path>
              </a:pathLst>
            </a:custGeom>
            <a:solidFill>
              <a:srgbClr val="DDC6C6"/>
            </a:solidFill>
          </p:spPr>
        </p:sp>
        <p:sp>
          <p:nvSpPr>
            <p:cNvPr id="16" name="TextBox 16"/>
            <p:cNvSpPr txBox="1"/>
            <p:nvPr/>
          </p:nvSpPr>
          <p:spPr>
            <a:xfrm>
              <a:off x="0" y="-28575"/>
              <a:ext cx="1259962" cy="1394133"/>
            </a:xfrm>
            <a:prstGeom prst="rect">
              <a:avLst/>
            </a:prstGeom>
          </p:spPr>
          <p:txBody>
            <a:bodyPr lIns="50800" tIns="50800" rIns="50800" bIns="50800" rtlCol="0" anchor="ctr"/>
            <a:lstStyle/>
            <a:p>
              <a:pPr algn="ctr">
                <a:lnSpc>
                  <a:spcPts val="2430"/>
                </a:lnSpc>
              </a:pPr>
              <a:endParaRPr/>
            </a:p>
          </p:txBody>
        </p:sp>
      </p:grpSp>
      <p:grpSp>
        <p:nvGrpSpPr>
          <p:cNvPr id="17" name="Group 17"/>
          <p:cNvGrpSpPr/>
          <p:nvPr/>
        </p:nvGrpSpPr>
        <p:grpSpPr>
          <a:xfrm>
            <a:off x="6532692" y="4073449"/>
            <a:ext cx="4859669" cy="5076460"/>
            <a:chOff x="0" y="0"/>
            <a:chExt cx="1279913" cy="1337010"/>
          </a:xfrm>
        </p:grpSpPr>
        <p:sp>
          <p:nvSpPr>
            <p:cNvPr id="18" name="Freeform 18"/>
            <p:cNvSpPr/>
            <p:nvPr/>
          </p:nvSpPr>
          <p:spPr>
            <a:xfrm>
              <a:off x="0" y="0"/>
              <a:ext cx="1279913" cy="1337010"/>
            </a:xfrm>
            <a:custGeom>
              <a:avLst/>
              <a:gdLst/>
              <a:ahLst/>
              <a:cxnLst/>
              <a:rect l="l" t="t" r="r" b="b"/>
              <a:pathLst>
                <a:path w="1279913" h="1337010">
                  <a:moveTo>
                    <a:pt x="0" y="0"/>
                  </a:moveTo>
                  <a:lnTo>
                    <a:pt x="1279913" y="0"/>
                  </a:lnTo>
                  <a:lnTo>
                    <a:pt x="1279913" y="1337010"/>
                  </a:lnTo>
                  <a:lnTo>
                    <a:pt x="0" y="1337010"/>
                  </a:lnTo>
                  <a:close/>
                </a:path>
              </a:pathLst>
            </a:custGeom>
            <a:solidFill>
              <a:srgbClr val="DDC6C6"/>
            </a:solidFill>
          </p:spPr>
        </p:sp>
        <p:sp>
          <p:nvSpPr>
            <p:cNvPr id="19" name="TextBox 19"/>
            <p:cNvSpPr txBox="1"/>
            <p:nvPr/>
          </p:nvSpPr>
          <p:spPr>
            <a:xfrm>
              <a:off x="0" y="-28575"/>
              <a:ext cx="1279913" cy="1365585"/>
            </a:xfrm>
            <a:prstGeom prst="rect">
              <a:avLst/>
            </a:prstGeom>
          </p:spPr>
          <p:txBody>
            <a:bodyPr lIns="50800" tIns="50800" rIns="50800" bIns="50800" rtlCol="0" anchor="ctr"/>
            <a:lstStyle/>
            <a:p>
              <a:pPr algn="ctr">
                <a:lnSpc>
                  <a:spcPts val="2430"/>
                </a:lnSpc>
              </a:pPr>
              <a:endParaRPr/>
            </a:p>
          </p:txBody>
        </p:sp>
      </p:grpSp>
      <p:grpSp>
        <p:nvGrpSpPr>
          <p:cNvPr id="20" name="Group 20"/>
          <p:cNvGrpSpPr/>
          <p:nvPr/>
        </p:nvGrpSpPr>
        <p:grpSpPr>
          <a:xfrm>
            <a:off x="11906711" y="4056439"/>
            <a:ext cx="4992062" cy="5184851"/>
            <a:chOff x="0" y="0"/>
            <a:chExt cx="1314782" cy="1365558"/>
          </a:xfrm>
        </p:grpSpPr>
        <p:sp>
          <p:nvSpPr>
            <p:cNvPr id="21" name="Freeform 21"/>
            <p:cNvSpPr/>
            <p:nvPr/>
          </p:nvSpPr>
          <p:spPr>
            <a:xfrm>
              <a:off x="0" y="0"/>
              <a:ext cx="1314782" cy="1365558"/>
            </a:xfrm>
            <a:custGeom>
              <a:avLst/>
              <a:gdLst/>
              <a:ahLst/>
              <a:cxnLst/>
              <a:rect l="l" t="t" r="r" b="b"/>
              <a:pathLst>
                <a:path w="1314782" h="1365558">
                  <a:moveTo>
                    <a:pt x="0" y="0"/>
                  </a:moveTo>
                  <a:lnTo>
                    <a:pt x="1314782" y="0"/>
                  </a:lnTo>
                  <a:lnTo>
                    <a:pt x="1314782" y="1365558"/>
                  </a:lnTo>
                  <a:lnTo>
                    <a:pt x="0" y="1365558"/>
                  </a:lnTo>
                  <a:close/>
                </a:path>
              </a:pathLst>
            </a:custGeom>
            <a:solidFill>
              <a:srgbClr val="DDC6C6"/>
            </a:solidFill>
          </p:spPr>
        </p:sp>
        <p:sp>
          <p:nvSpPr>
            <p:cNvPr id="22" name="TextBox 22"/>
            <p:cNvSpPr txBox="1"/>
            <p:nvPr/>
          </p:nvSpPr>
          <p:spPr>
            <a:xfrm>
              <a:off x="0" y="-28575"/>
              <a:ext cx="1314782" cy="1394133"/>
            </a:xfrm>
            <a:prstGeom prst="rect">
              <a:avLst/>
            </a:prstGeom>
          </p:spPr>
          <p:txBody>
            <a:bodyPr lIns="50800" tIns="50800" rIns="50800" bIns="50800" rtlCol="0" anchor="ctr"/>
            <a:lstStyle/>
            <a:p>
              <a:pPr algn="ctr">
                <a:lnSpc>
                  <a:spcPts val="2430"/>
                </a:lnSpc>
              </a:pPr>
              <a:endParaRPr/>
            </a:p>
          </p:txBody>
        </p:sp>
      </p:grpSp>
      <p:grpSp>
        <p:nvGrpSpPr>
          <p:cNvPr id="23" name="Group 23"/>
          <p:cNvGrpSpPr/>
          <p:nvPr/>
        </p:nvGrpSpPr>
        <p:grpSpPr>
          <a:xfrm>
            <a:off x="1236846" y="4151825"/>
            <a:ext cx="4783917" cy="775910"/>
            <a:chOff x="0" y="0"/>
            <a:chExt cx="1259962" cy="204355"/>
          </a:xfrm>
        </p:grpSpPr>
        <p:sp>
          <p:nvSpPr>
            <p:cNvPr id="24" name="Freeform 24"/>
            <p:cNvSpPr/>
            <p:nvPr/>
          </p:nvSpPr>
          <p:spPr>
            <a:xfrm>
              <a:off x="0" y="0"/>
              <a:ext cx="1259962" cy="204355"/>
            </a:xfrm>
            <a:custGeom>
              <a:avLst/>
              <a:gdLst/>
              <a:ahLst/>
              <a:cxnLst/>
              <a:rect l="l" t="t" r="r" b="b"/>
              <a:pathLst>
                <a:path w="1259962" h="204355">
                  <a:moveTo>
                    <a:pt x="0" y="0"/>
                  </a:moveTo>
                  <a:lnTo>
                    <a:pt x="1259962" y="0"/>
                  </a:lnTo>
                  <a:lnTo>
                    <a:pt x="1259962" y="204355"/>
                  </a:lnTo>
                  <a:lnTo>
                    <a:pt x="0" y="204355"/>
                  </a:lnTo>
                  <a:close/>
                </a:path>
              </a:pathLst>
            </a:custGeom>
            <a:solidFill>
              <a:srgbClr val="FEFFFF"/>
            </a:solidFill>
          </p:spPr>
        </p:sp>
        <p:sp>
          <p:nvSpPr>
            <p:cNvPr id="25" name="TextBox 25"/>
            <p:cNvSpPr txBox="1"/>
            <p:nvPr/>
          </p:nvSpPr>
          <p:spPr>
            <a:xfrm>
              <a:off x="0" y="-28575"/>
              <a:ext cx="1259962" cy="232930"/>
            </a:xfrm>
            <a:prstGeom prst="rect">
              <a:avLst/>
            </a:prstGeom>
          </p:spPr>
          <p:txBody>
            <a:bodyPr lIns="50800" tIns="50800" rIns="50800" bIns="50800" rtlCol="0" anchor="ctr"/>
            <a:lstStyle/>
            <a:p>
              <a:pPr algn="ctr">
                <a:lnSpc>
                  <a:spcPts val="2430"/>
                </a:lnSpc>
              </a:pPr>
              <a:endParaRPr/>
            </a:p>
          </p:txBody>
        </p:sp>
      </p:grpSp>
      <p:grpSp>
        <p:nvGrpSpPr>
          <p:cNvPr id="26" name="Group 26"/>
          <p:cNvGrpSpPr/>
          <p:nvPr/>
        </p:nvGrpSpPr>
        <p:grpSpPr>
          <a:xfrm>
            <a:off x="6532692" y="4151825"/>
            <a:ext cx="4859669" cy="775910"/>
            <a:chOff x="0" y="0"/>
            <a:chExt cx="1279913" cy="204355"/>
          </a:xfrm>
        </p:grpSpPr>
        <p:sp>
          <p:nvSpPr>
            <p:cNvPr id="27" name="Freeform 27"/>
            <p:cNvSpPr/>
            <p:nvPr/>
          </p:nvSpPr>
          <p:spPr>
            <a:xfrm>
              <a:off x="0" y="0"/>
              <a:ext cx="1279913" cy="204355"/>
            </a:xfrm>
            <a:custGeom>
              <a:avLst/>
              <a:gdLst/>
              <a:ahLst/>
              <a:cxnLst/>
              <a:rect l="l" t="t" r="r" b="b"/>
              <a:pathLst>
                <a:path w="1279913" h="204355">
                  <a:moveTo>
                    <a:pt x="0" y="0"/>
                  </a:moveTo>
                  <a:lnTo>
                    <a:pt x="1279913" y="0"/>
                  </a:lnTo>
                  <a:lnTo>
                    <a:pt x="1279913" y="204355"/>
                  </a:lnTo>
                  <a:lnTo>
                    <a:pt x="0" y="204355"/>
                  </a:lnTo>
                  <a:close/>
                </a:path>
              </a:pathLst>
            </a:custGeom>
            <a:solidFill>
              <a:srgbClr val="FEFFFF"/>
            </a:solidFill>
          </p:spPr>
        </p:sp>
        <p:sp>
          <p:nvSpPr>
            <p:cNvPr id="28" name="TextBox 28"/>
            <p:cNvSpPr txBox="1"/>
            <p:nvPr/>
          </p:nvSpPr>
          <p:spPr>
            <a:xfrm>
              <a:off x="0" y="-28575"/>
              <a:ext cx="1279913" cy="232930"/>
            </a:xfrm>
            <a:prstGeom prst="rect">
              <a:avLst/>
            </a:prstGeom>
          </p:spPr>
          <p:txBody>
            <a:bodyPr lIns="50800" tIns="50800" rIns="50800" bIns="50800" rtlCol="0" anchor="ctr"/>
            <a:lstStyle/>
            <a:p>
              <a:pPr algn="ctr">
                <a:lnSpc>
                  <a:spcPts val="2430"/>
                </a:lnSpc>
              </a:pPr>
              <a:endParaRPr/>
            </a:p>
          </p:txBody>
        </p:sp>
      </p:grpSp>
      <p:grpSp>
        <p:nvGrpSpPr>
          <p:cNvPr id="29" name="Group 29"/>
          <p:cNvGrpSpPr/>
          <p:nvPr/>
        </p:nvGrpSpPr>
        <p:grpSpPr>
          <a:xfrm>
            <a:off x="11906711" y="4149544"/>
            <a:ext cx="4992062" cy="775910"/>
            <a:chOff x="0" y="0"/>
            <a:chExt cx="1314782" cy="204355"/>
          </a:xfrm>
        </p:grpSpPr>
        <p:sp>
          <p:nvSpPr>
            <p:cNvPr id="30" name="Freeform 30"/>
            <p:cNvSpPr/>
            <p:nvPr/>
          </p:nvSpPr>
          <p:spPr>
            <a:xfrm>
              <a:off x="0" y="0"/>
              <a:ext cx="1314782" cy="204355"/>
            </a:xfrm>
            <a:custGeom>
              <a:avLst/>
              <a:gdLst/>
              <a:ahLst/>
              <a:cxnLst/>
              <a:rect l="l" t="t" r="r" b="b"/>
              <a:pathLst>
                <a:path w="1314782" h="204355">
                  <a:moveTo>
                    <a:pt x="0" y="0"/>
                  </a:moveTo>
                  <a:lnTo>
                    <a:pt x="1314782" y="0"/>
                  </a:lnTo>
                  <a:lnTo>
                    <a:pt x="1314782" y="204355"/>
                  </a:lnTo>
                  <a:lnTo>
                    <a:pt x="0" y="204355"/>
                  </a:lnTo>
                  <a:close/>
                </a:path>
              </a:pathLst>
            </a:custGeom>
            <a:solidFill>
              <a:srgbClr val="FEFFFF"/>
            </a:solidFill>
          </p:spPr>
        </p:sp>
        <p:sp>
          <p:nvSpPr>
            <p:cNvPr id="31" name="TextBox 31"/>
            <p:cNvSpPr txBox="1"/>
            <p:nvPr/>
          </p:nvSpPr>
          <p:spPr>
            <a:xfrm>
              <a:off x="0" y="-28575"/>
              <a:ext cx="1314782" cy="232930"/>
            </a:xfrm>
            <a:prstGeom prst="rect">
              <a:avLst/>
            </a:prstGeom>
          </p:spPr>
          <p:txBody>
            <a:bodyPr lIns="50800" tIns="50800" rIns="50800" bIns="50800" rtlCol="0" anchor="ctr"/>
            <a:lstStyle/>
            <a:p>
              <a:pPr algn="ctr">
                <a:lnSpc>
                  <a:spcPts val="2430"/>
                </a:lnSpc>
              </a:pPr>
              <a:endParaRPr/>
            </a:p>
          </p:txBody>
        </p:sp>
      </p:grpSp>
      <p:sp>
        <p:nvSpPr>
          <p:cNvPr id="32" name="TextBox 32"/>
          <p:cNvSpPr txBox="1"/>
          <p:nvPr/>
        </p:nvSpPr>
        <p:spPr>
          <a:xfrm>
            <a:off x="2949099" y="988788"/>
            <a:ext cx="13309841"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PIANO D’AZIONE EDUCATIVO</a:t>
            </a:r>
          </a:p>
        </p:txBody>
      </p:sp>
      <p:sp>
        <p:nvSpPr>
          <p:cNvPr id="33" name="TextBox 33"/>
          <p:cNvSpPr txBox="1"/>
          <p:nvPr/>
        </p:nvSpPr>
        <p:spPr>
          <a:xfrm>
            <a:off x="1408969" y="4143740"/>
            <a:ext cx="4515773" cy="763268"/>
          </a:xfrm>
          <a:prstGeom prst="rect">
            <a:avLst/>
          </a:prstGeom>
        </p:spPr>
        <p:txBody>
          <a:bodyPr lIns="0" tIns="0" rIns="0" bIns="0" rtlCol="0" anchor="t">
            <a:spAutoFit/>
          </a:bodyPr>
          <a:lstStyle/>
          <a:p>
            <a:pPr algn="ctr">
              <a:lnSpc>
                <a:spcPts val="3080"/>
              </a:lnSpc>
            </a:pPr>
            <a:r>
              <a:rPr lang="en-US" sz="2200" b="1">
                <a:solidFill>
                  <a:srgbClr val="2B2B2B"/>
                </a:solidFill>
                <a:latin typeface="Quicksand Bold"/>
                <a:ea typeface="Quicksand Bold"/>
                <a:cs typeface="Quicksand Bold"/>
                <a:sym typeface="Quicksand Bold"/>
              </a:rPr>
              <a:t>Prevenzione primaria (universale)</a:t>
            </a:r>
          </a:p>
        </p:txBody>
      </p:sp>
      <p:sp>
        <p:nvSpPr>
          <p:cNvPr id="34" name="TextBox 34"/>
          <p:cNvSpPr txBox="1"/>
          <p:nvPr/>
        </p:nvSpPr>
        <p:spPr>
          <a:xfrm>
            <a:off x="6893516" y="4129729"/>
            <a:ext cx="4270415" cy="772795"/>
          </a:xfrm>
          <a:prstGeom prst="rect">
            <a:avLst/>
          </a:prstGeom>
        </p:spPr>
        <p:txBody>
          <a:bodyPr lIns="0" tIns="0" rIns="0" bIns="0" rtlCol="0" anchor="t">
            <a:spAutoFit/>
          </a:bodyPr>
          <a:lstStyle/>
          <a:p>
            <a:pPr algn="ctr">
              <a:lnSpc>
                <a:spcPts val="3079"/>
              </a:lnSpc>
            </a:pPr>
            <a:r>
              <a:rPr lang="en-US" sz="2199" b="1">
                <a:solidFill>
                  <a:srgbClr val="2B2B2B"/>
                </a:solidFill>
                <a:latin typeface="Quicksand Bold"/>
                <a:ea typeface="Quicksand Bold"/>
                <a:cs typeface="Quicksand Bold"/>
                <a:sym typeface="Quicksand Bold"/>
              </a:rPr>
              <a:t>Prevenzione secondaria (selettiva)</a:t>
            </a:r>
          </a:p>
        </p:txBody>
      </p:sp>
      <p:sp>
        <p:nvSpPr>
          <p:cNvPr id="35" name="TextBox 35"/>
          <p:cNvSpPr txBox="1"/>
          <p:nvPr/>
        </p:nvSpPr>
        <p:spPr>
          <a:xfrm>
            <a:off x="12078659" y="4127289"/>
            <a:ext cx="4648166" cy="772795"/>
          </a:xfrm>
          <a:prstGeom prst="rect">
            <a:avLst/>
          </a:prstGeom>
        </p:spPr>
        <p:txBody>
          <a:bodyPr lIns="0" tIns="0" rIns="0" bIns="0" rtlCol="0" anchor="t">
            <a:spAutoFit/>
          </a:bodyPr>
          <a:lstStyle/>
          <a:p>
            <a:pPr algn="ctr">
              <a:lnSpc>
                <a:spcPts val="3079"/>
              </a:lnSpc>
            </a:pPr>
            <a:r>
              <a:rPr lang="en-US" sz="2199" b="1">
                <a:solidFill>
                  <a:srgbClr val="2B2B2B"/>
                </a:solidFill>
                <a:latin typeface="Quicksand Bold"/>
                <a:ea typeface="Quicksand Bold"/>
                <a:cs typeface="Quicksand Bold"/>
                <a:sym typeface="Quicksand Bold"/>
              </a:rPr>
              <a:t>Prevenzione terziaria </a:t>
            </a:r>
          </a:p>
          <a:p>
            <a:pPr algn="ctr">
              <a:lnSpc>
                <a:spcPts val="3079"/>
              </a:lnSpc>
            </a:pPr>
            <a:r>
              <a:rPr lang="en-US" sz="2199" b="1">
                <a:solidFill>
                  <a:srgbClr val="2B2B2B"/>
                </a:solidFill>
                <a:latin typeface="Quicksand Bold"/>
                <a:ea typeface="Quicksand Bold"/>
                <a:cs typeface="Quicksand Bold"/>
                <a:sym typeface="Quicksand Bold"/>
              </a:rPr>
              <a:t>(indicata)</a:t>
            </a:r>
          </a:p>
        </p:txBody>
      </p:sp>
      <p:sp>
        <p:nvSpPr>
          <p:cNvPr id="36" name="TextBox 36"/>
          <p:cNvSpPr txBox="1"/>
          <p:nvPr/>
        </p:nvSpPr>
        <p:spPr>
          <a:xfrm>
            <a:off x="1442692" y="5095875"/>
            <a:ext cx="4372225" cy="4504732"/>
          </a:xfrm>
          <a:prstGeom prst="rect">
            <a:avLst/>
          </a:prstGeom>
        </p:spPr>
        <p:txBody>
          <a:bodyPr lIns="0" tIns="0" rIns="0" bIns="0" rtlCol="0" anchor="t">
            <a:spAutoFit/>
          </a:bodyPr>
          <a:lstStyle/>
          <a:p>
            <a:pPr algn="just">
              <a:lnSpc>
                <a:spcPts val="3217"/>
              </a:lnSpc>
            </a:pPr>
            <a:r>
              <a:rPr lang="en-US" sz="2298">
                <a:solidFill>
                  <a:srgbClr val="2B2B2B"/>
                </a:solidFill>
                <a:latin typeface="Noto Serif"/>
                <a:ea typeface="Noto Serif"/>
                <a:cs typeface="Noto Serif"/>
                <a:sym typeface="Noto Serif"/>
              </a:rPr>
              <a:t>Riguarda tutti gli studenti e mira a creare un clima di rispetto e inclusione. Prevede l’integrazione dell’educazione civica e digitale nei curricoli, campagne di sensibilizzazione, laboratori creativi e sportivi, e iniziative collettive come la </a:t>
            </a:r>
            <a:r>
              <a:rPr lang="en-US" sz="2298" b="1">
                <a:solidFill>
                  <a:srgbClr val="2B2B2B"/>
                </a:solidFill>
                <a:latin typeface="Noto Serif Bold"/>
                <a:ea typeface="Noto Serif Bold"/>
                <a:cs typeface="Noto Serif Bold"/>
                <a:sym typeface="Noto Serif Bold"/>
              </a:rPr>
              <a:t>Giornata del Rispetto del 20 gennaio.</a:t>
            </a:r>
          </a:p>
          <a:p>
            <a:pPr algn="just">
              <a:lnSpc>
                <a:spcPts val="4197"/>
              </a:lnSpc>
            </a:pPr>
            <a:endParaRPr lang="en-US" sz="2298" b="1">
              <a:solidFill>
                <a:srgbClr val="2B2B2B"/>
              </a:solidFill>
              <a:latin typeface="Noto Serif Bold"/>
              <a:ea typeface="Noto Serif Bold"/>
              <a:cs typeface="Noto Serif Bold"/>
              <a:sym typeface="Noto Serif Bold"/>
            </a:endParaRPr>
          </a:p>
        </p:txBody>
      </p:sp>
      <p:sp>
        <p:nvSpPr>
          <p:cNvPr id="37" name="TextBox 37"/>
          <p:cNvSpPr txBox="1"/>
          <p:nvPr/>
        </p:nvSpPr>
        <p:spPr>
          <a:xfrm>
            <a:off x="6665086" y="5251585"/>
            <a:ext cx="4619593" cy="3989705"/>
          </a:xfrm>
          <a:prstGeom prst="rect">
            <a:avLst/>
          </a:prstGeom>
        </p:spPr>
        <p:txBody>
          <a:bodyPr lIns="0" tIns="0" rIns="0" bIns="0" rtlCol="0" anchor="t">
            <a:spAutoFit/>
          </a:bodyPr>
          <a:lstStyle/>
          <a:p>
            <a:pPr algn="just">
              <a:lnSpc>
                <a:spcPts val="3220"/>
              </a:lnSpc>
            </a:pPr>
            <a:r>
              <a:rPr lang="en-US" sz="2300">
                <a:solidFill>
                  <a:srgbClr val="2B2B2B"/>
                </a:solidFill>
                <a:latin typeface="Noto Serif"/>
                <a:ea typeface="Noto Serif"/>
                <a:cs typeface="Noto Serif"/>
                <a:sym typeface="Noto Serif"/>
              </a:rPr>
              <a:t>Si rivolge a gruppi o classi a rischio, dove sono emerse dinamiche problematiche. Si attuano osservazioni mirate, progetti educativi specifici con esperti esterni, incontri formativi per i genitori e l’attivazione di sportelli psicologici.</a:t>
            </a:r>
          </a:p>
          <a:p>
            <a:pPr algn="just">
              <a:lnSpc>
                <a:spcPts val="3220"/>
              </a:lnSpc>
            </a:pPr>
            <a:endParaRPr lang="en-US" sz="2300">
              <a:solidFill>
                <a:srgbClr val="2B2B2B"/>
              </a:solidFill>
              <a:latin typeface="Noto Serif"/>
              <a:ea typeface="Noto Serif"/>
              <a:cs typeface="Noto Serif"/>
              <a:sym typeface="Noto Serif"/>
            </a:endParaRPr>
          </a:p>
        </p:txBody>
      </p:sp>
      <p:sp>
        <p:nvSpPr>
          <p:cNvPr id="38" name="TextBox 38"/>
          <p:cNvSpPr txBox="1"/>
          <p:nvPr/>
        </p:nvSpPr>
        <p:spPr>
          <a:xfrm>
            <a:off x="12144856" y="5105400"/>
            <a:ext cx="4515773" cy="3966883"/>
          </a:xfrm>
          <a:prstGeom prst="rect">
            <a:avLst/>
          </a:prstGeom>
        </p:spPr>
        <p:txBody>
          <a:bodyPr lIns="0" tIns="0" rIns="0" bIns="0" rtlCol="0" anchor="t">
            <a:spAutoFit/>
          </a:bodyPr>
          <a:lstStyle/>
          <a:p>
            <a:pPr algn="just">
              <a:lnSpc>
                <a:spcPts val="2902"/>
              </a:lnSpc>
            </a:pPr>
            <a:r>
              <a:rPr lang="en-US" sz="2073">
                <a:solidFill>
                  <a:srgbClr val="2B2B2B"/>
                </a:solidFill>
                <a:latin typeface="Noto Serif"/>
                <a:ea typeface="Noto Serif"/>
                <a:cs typeface="Noto Serif"/>
                <a:sym typeface="Noto Serif"/>
              </a:rPr>
              <a:t>Interviene nei casi conclamati. Prevede la raccolta della segnalazione, l’attivazione del Team Antibullismo, colloqui individuali con vittima e autore/i, coinvolgimento delle famiglie, eventuale mediazione tra le parti e l’attivazione di misure educative e riparative. Nei casi di reato, la scuola ha l’obbligo di segnalare all’Autorità giudiziaria.</a:t>
            </a:r>
          </a:p>
        </p:txBody>
      </p:sp>
      <p:sp>
        <p:nvSpPr>
          <p:cNvPr id="39" name="TextBox 39"/>
          <p:cNvSpPr txBox="1"/>
          <p:nvPr/>
        </p:nvSpPr>
        <p:spPr>
          <a:xfrm>
            <a:off x="9459925" y="9002659"/>
            <a:ext cx="101560" cy="898875"/>
          </a:xfrm>
          <a:prstGeom prst="rect">
            <a:avLst/>
          </a:prstGeom>
        </p:spPr>
        <p:txBody>
          <a:bodyPr lIns="0" tIns="0" rIns="0" bIns="0" rtlCol="0" anchor="t">
            <a:spAutoFit/>
          </a:bodyPr>
          <a:lstStyle/>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p:txBody>
      </p:sp>
      <p:grpSp>
        <p:nvGrpSpPr>
          <p:cNvPr id="40" name="Group 40"/>
          <p:cNvGrpSpPr/>
          <p:nvPr/>
        </p:nvGrpSpPr>
        <p:grpSpPr>
          <a:xfrm>
            <a:off x="3937721" y="2798041"/>
            <a:ext cx="10150072" cy="775910"/>
            <a:chOff x="0" y="0"/>
            <a:chExt cx="2673270" cy="204355"/>
          </a:xfrm>
        </p:grpSpPr>
        <p:sp>
          <p:nvSpPr>
            <p:cNvPr id="41" name="Freeform 41"/>
            <p:cNvSpPr/>
            <p:nvPr/>
          </p:nvSpPr>
          <p:spPr>
            <a:xfrm>
              <a:off x="0" y="0"/>
              <a:ext cx="2673270" cy="204355"/>
            </a:xfrm>
            <a:custGeom>
              <a:avLst/>
              <a:gdLst/>
              <a:ahLst/>
              <a:cxnLst/>
              <a:rect l="l" t="t" r="r" b="b"/>
              <a:pathLst>
                <a:path w="2673270" h="204355">
                  <a:moveTo>
                    <a:pt x="0" y="0"/>
                  </a:moveTo>
                  <a:lnTo>
                    <a:pt x="2673270" y="0"/>
                  </a:lnTo>
                  <a:lnTo>
                    <a:pt x="2673270" y="204355"/>
                  </a:lnTo>
                  <a:lnTo>
                    <a:pt x="0" y="204355"/>
                  </a:lnTo>
                  <a:close/>
                </a:path>
              </a:pathLst>
            </a:custGeom>
            <a:solidFill>
              <a:srgbClr val="FEFFFF"/>
            </a:solidFill>
          </p:spPr>
        </p:sp>
        <p:sp>
          <p:nvSpPr>
            <p:cNvPr id="42" name="TextBox 42"/>
            <p:cNvSpPr txBox="1"/>
            <p:nvPr/>
          </p:nvSpPr>
          <p:spPr>
            <a:xfrm>
              <a:off x="0" y="-28575"/>
              <a:ext cx="2673270" cy="232930"/>
            </a:xfrm>
            <a:prstGeom prst="rect">
              <a:avLst/>
            </a:prstGeom>
          </p:spPr>
          <p:txBody>
            <a:bodyPr lIns="50800" tIns="50800" rIns="50800" bIns="50800" rtlCol="0" anchor="ctr"/>
            <a:lstStyle/>
            <a:p>
              <a:pPr algn="ctr">
                <a:lnSpc>
                  <a:spcPts val="2430"/>
                </a:lnSpc>
              </a:pPr>
              <a:endParaRPr/>
            </a:p>
          </p:txBody>
        </p:sp>
      </p:grpSp>
      <p:sp>
        <p:nvSpPr>
          <p:cNvPr id="43" name="TextBox 43"/>
          <p:cNvSpPr txBox="1"/>
          <p:nvPr/>
        </p:nvSpPr>
        <p:spPr>
          <a:xfrm>
            <a:off x="1265166" y="2774341"/>
            <a:ext cx="15520509" cy="737586"/>
          </a:xfrm>
          <a:prstGeom prst="rect">
            <a:avLst/>
          </a:prstGeom>
        </p:spPr>
        <p:txBody>
          <a:bodyPr lIns="0" tIns="0" rIns="0" bIns="0" rtlCol="0" anchor="t">
            <a:spAutoFit/>
          </a:bodyPr>
          <a:lstStyle/>
          <a:p>
            <a:pPr algn="ctr">
              <a:lnSpc>
                <a:spcPts val="6070"/>
              </a:lnSpc>
              <a:spcBef>
                <a:spcPct val="0"/>
              </a:spcBef>
            </a:pPr>
            <a:r>
              <a:rPr lang="en-US" sz="4336" b="1">
                <a:solidFill>
                  <a:srgbClr val="2B2B2B"/>
                </a:solidFill>
                <a:latin typeface="Quicksand Bold"/>
                <a:ea typeface="Quicksand Bold"/>
                <a:cs typeface="Quicksand Bold"/>
                <a:sym typeface="Quicksand Bold"/>
              </a:rPr>
              <a:t>Si articola in tre livelli di prevenzione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01447"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sp>
        <p:nvSpPr>
          <p:cNvPr id="5" name="Freeform 5"/>
          <p:cNvSpPr/>
          <p:nvPr/>
        </p:nvSpPr>
        <p:spPr>
          <a:xfrm>
            <a:off x="-85911" y="2111597"/>
            <a:ext cx="7628744" cy="7988213"/>
          </a:xfrm>
          <a:custGeom>
            <a:avLst/>
            <a:gdLst/>
            <a:ahLst/>
            <a:cxnLst/>
            <a:rect l="l" t="t" r="r" b="b"/>
            <a:pathLst>
              <a:path w="7628744" h="7988213">
                <a:moveTo>
                  <a:pt x="0" y="0"/>
                </a:moveTo>
                <a:lnTo>
                  <a:pt x="7628744" y="0"/>
                </a:lnTo>
                <a:lnTo>
                  <a:pt x="7628744" y="7988213"/>
                </a:lnTo>
                <a:lnTo>
                  <a:pt x="0" y="79882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a:off x="410972" y="385288"/>
            <a:ext cx="17466056" cy="2104315"/>
            <a:chOff x="0" y="0"/>
            <a:chExt cx="86189481" cy="10384130"/>
          </a:xfrm>
        </p:grpSpPr>
        <p:sp>
          <p:nvSpPr>
            <p:cNvPr id="7" name="Freeform 7"/>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BBADA2"/>
            </a:solidFill>
          </p:spPr>
        </p:sp>
        <p:sp>
          <p:nvSpPr>
            <p:cNvPr id="8" name="Freeform 8"/>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BBADA2"/>
            </a:solidFill>
          </p:spPr>
        </p:sp>
      </p:grpSp>
      <p:sp>
        <p:nvSpPr>
          <p:cNvPr id="9" name="Freeform 9"/>
          <p:cNvSpPr/>
          <p:nvPr/>
        </p:nvSpPr>
        <p:spPr>
          <a:xfrm>
            <a:off x="13339976" y="-137995"/>
            <a:ext cx="6216489" cy="4499184"/>
          </a:xfrm>
          <a:custGeom>
            <a:avLst/>
            <a:gdLst/>
            <a:ahLst/>
            <a:cxnLst/>
            <a:rect l="l" t="t" r="r" b="b"/>
            <a:pathLst>
              <a:path w="6216489" h="4499184">
                <a:moveTo>
                  <a:pt x="0" y="0"/>
                </a:moveTo>
                <a:lnTo>
                  <a:pt x="6216489" y="0"/>
                </a:lnTo>
                <a:lnTo>
                  <a:pt x="6216489" y="4499184"/>
                </a:lnTo>
                <a:lnTo>
                  <a:pt x="0" y="44991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0" name="Group 10"/>
          <p:cNvGrpSpPr/>
          <p:nvPr/>
        </p:nvGrpSpPr>
        <p:grpSpPr>
          <a:xfrm>
            <a:off x="1028700" y="763294"/>
            <a:ext cx="16230600" cy="1348304"/>
            <a:chOff x="0" y="0"/>
            <a:chExt cx="4653345" cy="386561"/>
          </a:xfrm>
        </p:grpSpPr>
        <p:sp>
          <p:nvSpPr>
            <p:cNvPr id="11" name="Freeform 11"/>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2" name="TextBox 12"/>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3" name="Freeform 13"/>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4" name="Group 14"/>
          <p:cNvGrpSpPr/>
          <p:nvPr/>
        </p:nvGrpSpPr>
        <p:grpSpPr>
          <a:xfrm>
            <a:off x="1236846" y="4073449"/>
            <a:ext cx="4783917" cy="5184851"/>
            <a:chOff x="0" y="0"/>
            <a:chExt cx="1259962" cy="1365558"/>
          </a:xfrm>
        </p:grpSpPr>
        <p:sp>
          <p:nvSpPr>
            <p:cNvPr id="15" name="Freeform 15"/>
            <p:cNvSpPr/>
            <p:nvPr/>
          </p:nvSpPr>
          <p:spPr>
            <a:xfrm>
              <a:off x="0" y="0"/>
              <a:ext cx="1259962" cy="1365558"/>
            </a:xfrm>
            <a:custGeom>
              <a:avLst/>
              <a:gdLst/>
              <a:ahLst/>
              <a:cxnLst/>
              <a:rect l="l" t="t" r="r" b="b"/>
              <a:pathLst>
                <a:path w="1259962" h="1365558">
                  <a:moveTo>
                    <a:pt x="0" y="0"/>
                  </a:moveTo>
                  <a:lnTo>
                    <a:pt x="1259962" y="0"/>
                  </a:lnTo>
                  <a:lnTo>
                    <a:pt x="1259962" y="1365558"/>
                  </a:lnTo>
                  <a:lnTo>
                    <a:pt x="0" y="1365558"/>
                  </a:lnTo>
                  <a:close/>
                </a:path>
              </a:pathLst>
            </a:custGeom>
            <a:solidFill>
              <a:srgbClr val="DDC6C6"/>
            </a:solidFill>
          </p:spPr>
        </p:sp>
        <p:sp>
          <p:nvSpPr>
            <p:cNvPr id="16" name="TextBox 16"/>
            <p:cNvSpPr txBox="1"/>
            <p:nvPr/>
          </p:nvSpPr>
          <p:spPr>
            <a:xfrm>
              <a:off x="0" y="-28575"/>
              <a:ext cx="1259962" cy="1394133"/>
            </a:xfrm>
            <a:prstGeom prst="rect">
              <a:avLst/>
            </a:prstGeom>
          </p:spPr>
          <p:txBody>
            <a:bodyPr lIns="50800" tIns="50800" rIns="50800" bIns="50800" rtlCol="0" anchor="ctr"/>
            <a:lstStyle/>
            <a:p>
              <a:pPr algn="ctr">
                <a:lnSpc>
                  <a:spcPts val="2430"/>
                </a:lnSpc>
              </a:pPr>
              <a:endParaRPr/>
            </a:p>
          </p:txBody>
        </p:sp>
      </p:grpSp>
      <p:grpSp>
        <p:nvGrpSpPr>
          <p:cNvPr id="17" name="Group 17"/>
          <p:cNvGrpSpPr/>
          <p:nvPr/>
        </p:nvGrpSpPr>
        <p:grpSpPr>
          <a:xfrm>
            <a:off x="6532692" y="4073449"/>
            <a:ext cx="4859669" cy="5076460"/>
            <a:chOff x="0" y="0"/>
            <a:chExt cx="1279913" cy="1337010"/>
          </a:xfrm>
        </p:grpSpPr>
        <p:sp>
          <p:nvSpPr>
            <p:cNvPr id="18" name="Freeform 18"/>
            <p:cNvSpPr/>
            <p:nvPr/>
          </p:nvSpPr>
          <p:spPr>
            <a:xfrm>
              <a:off x="0" y="0"/>
              <a:ext cx="1279913" cy="1337010"/>
            </a:xfrm>
            <a:custGeom>
              <a:avLst/>
              <a:gdLst/>
              <a:ahLst/>
              <a:cxnLst/>
              <a:rect l="l" t="t" r="r" b="b"/>
              <a:pathLst>
                <a:path w="1279913" h="1337010">
                  <a:moveTo>
                    <a:pt x="0" y="0"/>
                  </a:moveTo>
                  <a:lnTo>
                    <a:pt x="1279913" y="0"/>
                  </a:lnTo>
                  <a:lnTo>
                    <a:pt x="1279913" y="1337010"/>
                  </a:lnTo>
                  <a:lnTo>
                    <a:pt x="0" y="1337010"/>
                  </a:lnTo>
                  <a:close/>
                </a:path>
              </a:pathLst>
            </a:custGeom>
            <a:solidFill>
              <a:srgbClr val="DDC6C6"/>
            </a:solidFill>
          </p:spPr>
          <p:txBody>
            <a:bodyPr/>
            <a:lstStyle/>
            <a:p>
              <a:endParaRPr lang="it-IT" dirty="0"/>
            </a:p>
          </p:txBody>
        </p:sp>
        <p:sp>
          <p:nvSpPr>
            <p:cNvPr id="19" name="TextBox 19"/>
            <p:cNvSpPr txBox="1"/>
            <p:nvPr/>
          </p:nvSpPr>
          <p:spPr>
            <a:xfrm>
              <a:off x="0" y="-28575"/>
              <a:ext cx="1279913" cy="1365585"/>
            </a:xfrm>
            <a:prstGeom prst="rect">
              <a:avLst/>
            </a:prstGeom>
          </p:spPr>
          <p:txBody>
            <a:bodyPr lIns="50800" tIns="50800" rIns="50800" bIns="50800" rtlCol="0" anchor="ctr"/>
            <a:lstStyle/>
            <a:p>
              <a:pPr algn="ctr">
                <a:lnSpc>
                  <a:spcPts val="2430"/>
                </a:lnSpc>
              </a:pPr>
              <a:endParaRPr/>
            </a:p>
          </p:txBody>
        </p:sp>
      </p:grpSp>
      <p:grpSp>
        <p:nvGrpSpPr>
          <p:cNvPr id="20" name="Group 20"/>
          <p:cNvGrpSpPr/>
          <p:nvPr/>
        </p:nvGrpSpPr>
        <p:grpSpPr>
          <a:xfrm>
            <a:off x="11906710" y="4056439"/>
            <a:ext cx="5352589" cy="5682785"/>
            <a:chOff x="0" y="0"/>
            <a:chExt cx="1314782" cy="1365558"/>
          </a:xfrm>
        </p:grpSpPr>
        <p:sp>
          <p:nvSpPr>
            <p:cNvPr id="21" name="Freeform 21"/>
            <p:cNvSpPr/>
            <p:nvPr/>
          </p:nvSpPr>
          <p:spPr>
            <a:xfrm>
              <a:off x="0" y="0"/>
              <a:ext cx="1314782" cy="1365558"/>
            </a:xfrm>
            <a:custGeom>
              <a:avLst/>
              <a:gdLst/>
              <a:ahLst/>
              <a:cxnLst/>
              <a:rect l="l" t="t" r="r" b="b"/>
              <a:pathLst>
                <a:path w="1314782" h="1365558">
                  <a:moveTo>
                    <a:pt x="0" y="0"/>
                  </a:moveTo>
                  <a:lnTo>
                    <a:pt x="1314782" y="0"/>
                  </a:lnTo>
                  <a:lnTo>
                    <a:pt x="1314782" y="1365558"/>
                  </a:lnTo>
                  <a:lnTo>
                    <a:pt x="0" y="1365558"/>
                  </a:lnTo>
                  <a:close/>
                </a:path>
              </a:pathLst>
            </a:custGeom>
            <a:solidFill>
              <a:srgbClr val="DDC6C6"/>
            </a:solidFill>
          </p:spPr>
        </p:sp>
        <p:sp>
          <p:nvSpPr>
            <p:cNvPr id="22" name="TextBox 22"/>
            <p:cNvSpPr txBox="1"/>
            <p:nvPr/>
          </p:nvSpPr>
          <p:spPr>
            <a:xfrm>
              <a:off x="0" y="-28575"/>
              <a:ext cx="1314782" cy="1394133"/>
            </a:xfrm>
            <a:prstGeom prst="rect">
              <a:avLst/>
            </a:prstGeom>
          </p:spPr>
          <p:txBody>
            <a:bodyPr lIns="50800" tIns="50800" rIns="50800" bIns="50800" rtlCol="0" anchor="ctr"/>
            <a:lstStyle/>
            <a:p>
              <a:pPr algn="ctr">
                <a:lnSpc>
                  <a:spcPts val="2430"/>
                </a:lnSpc>
              </a:pPr>
              <a:endParaRPr/>
            </a:p>
          </p:txBody>
        </p:sp>
      </p:grpSp>
      <p:grpSp>
        <p:nvGrpSpPr>
          <p:cNvPr id="23" name="Group 23"/>
          <p:cNvGrpSpPr/>
          <p:nvPr/>
        </p:nvGrpSpPr>
        <p:grpSpPr>
          <a:xfrm>
            <a:off x="1236846" y="4151825"/>
            <a:ext cx="4783917" cy="775910"/>
            <a:chOff x="0" y="0"/>
            <a:chExt cx="1259962" cy="204355"/>
          </a:xfrm>
        </p:grpSpPr>
        <p:sp>
          <p:nvSpPr>
            <p:cNvPr id="24" name="Freeform 24"/>
            <p:cNvSpPr/>
            <p:nvPr/>
          </p:nvSpPr>
          <p:spPr>
            <a:xfrm>
              <a:off x="0" y="0"/>
              <a:ext cx="1259962" cy="204355"/>
            </a:xfrm>
            <a:custGeom>
              <a:avLst/>
              <a:gdLst/>
              <a:ahLst/>
              <a:cxnLst/>
              <a:rect l="l" t="t" r="r" b="b"/>
              <a:pathLst>
                <a:path w="1259962" h="204355">
                  <a:moveTo>
                    <a:pt x="0" y="0"/>
                  </a:moveTo>
                  <a:lnTo>
                    <a:pt x="1259962" y="0"/>
                  </a:lnTo>
                  <a:lnTo>
                    <a:pt x="1259962" y="204355"/>
                  </a:lnTo>
                  <a:lnTo>
                    <a:pt x="0" y="204355"/>
                  </a:lnTo>
                  <a:close/>
                </a:path>
              </a:pathLst>
            </a:custGeom>
            <a:solidFill>
              <a:srgbClr val="FEFFFF"/>
            </a:solidFill>
          </p:spPr>
        </p:sp>
        <p:sp>
          <p:nvSpPr>
            <p:cNvPr id="25" name="TextBox 25"/>
            <p:cNvSpPr txBox="1"/>
            <p:nvPr/>
          </p:nvSpPr>
          <p:spPr>
            <a:xfrm>
              <a:off x="0" y="-28575"/>
              <a:ext cx="1259962" cy="232930"/>
            </a:xfrm>
            <a:prstGeom prst="rect">
              <a:avLst/>
            </a:prstGeom>
          </p:spPr>
          <p:txBody>
            <a:bodyPr lIns="50800" tIns="50800" rIns="50800" bIns="50800" rtlCol="0" anchor="ctr"/>
            <a:lstStyle/>
            <a:p>
              <a:pPr algn="ctr">
                <a:lnSpc>
                  <a:spcPts val="2430"/>
                </a:lnSpc>
              </a:pPr>
              <a:endParaRPr/>
            </a:p>
          </p:txBody>
        </p:sp>
      </p:grpSp>
      <p:grpSp>
        <p:nvGrpSpPr>
          <p:cNvPr id="26" name="Group 26"/>
          <p:cNvGrpSpPr/>
          <p:nvPr/>
        </p:nvGrpSpPr>
        <p:grpSpPr>
          <a:xfrm>
            <a:off x="6532692" y="4151825"/>
            <a:ext cx="4859669" cy="775910"/>
            <a:chOff x="0" y="0"/>
            <a:chExt cx="1279913" cy="204355"/>
          </a:xfrm>
        </p:grpSpPr>
        <p:sp>
          <p:nvSpPr>
            <p:cNvPr id="27" name="Freeform 27"/>
            <p:cNvSpPr/>
            <p:nvPr/>
          </p:nvSpPr>
          <p:spPr>
            <a:xfrm>
              <a:off x="0" y="0"/>
              <a:ext cx="1279913" cy="204355"/>
            </a:xfrm>
            <a:custGeom>
              <a:avLst/>
              <a:gdLst/>
              <a:ahLst/>
              <a:cxnLst/>
              <a:rect l="l" t="t" r="r" b="b"/>
              <a:pathLst>
                <a:path w="1279913" h="204355">
                  <a:moveTo>
                    <a:pt x="0" y="0"/>
                  </a:moveTo>
                  <a:lnTo>
                    <a:pt x="1279913" y="0"/>
                  </a:lnTo>
                  <a:lnTo>
                    <a:pt x="1279913" y="204355"/>
                  </a:lnTo>
                  <a:lnTo>
                    <a:pt x="0" y="204355"/>
                  </a:lnTo>
                  <a:close/>
                </a:path>
              </a:pathLst>
            </a:custGeom>
            <a:solidFill>
              <a:srgbClr val="FEFFFF"/>
            </a:solidFill>
          </p:spPr>
        </p:sp>
        <p:sp>
          <p:nvSpPr>
            <p:cNvPr id="28" name="TextBox 28"/>
            <p:cNvSpPr txBox="1"/>
            <p:nvPr/>
          </p:nvSpPr>
          <p:spPr>
            <a:xfrm>
              <a:off x="0" y="-28575"/>
              <a:ext cx="1279913" cy="232930"/>
            </a:xfrm>
            <a:prstGeom prst="rect">
              <a:avLst/>
            </a:prstGeom>
          </p:spPr>
          <p:txBody>
            <a:bodyPr lIns="50800" tIns="50800" rIns="50800" bIns="50800" rtlCol="0" anchor="ctr"/>
            <a:lstStyle/>
            <a:p>
              <a:pPr algn="ctr">
                <a:lnSpc>
                  <a:spcPts val="2430"/>
                </a:lnSpc>
              </a:pPr>
              <a:endParaRPr/>
            </a:p>
          </p:txBody>
        </p:sp>
      </p:grpSp>
      <p:grpSp>
        <p:nvGrpSpPr>
          <p:cNvPr id="29" name="Group 29"/>
          <p:cNvGrpSpPr/>
          <p:nvPr/>
        </p:nvGrpSpPr>
        <p:grpSpPr>
          <a:xfrm>
            <a:off x="11906711" y="4149544"/>
            <a:ext cx="4992062" cy="775910"/>
            <a:chOff x="0" y="0"/>
            <a:chExt cx="1314782" cy="204355"/>
          </a:xfrm>
        </p:grpSpPr>
        <p:sp>
          <p:nvSpPr>
            <p:cNvPr id="30" name="Freeform 30"/>
            <p:cNvSpPr/>
            <p:nvPr/>
          </p:nvSpPr>
          <p:spPr>
            <a:xfrm>
              <a:off x="0" y="0"/>
              <a:ext cx="1314782" cy="204355"/>
            </a:xfrm>
            <a:custGeom>
              <a:avLst/>
              <a:gdLst/>
              <a:ahLst/>
              <a:cxnLst/>
              <a:rect l="l" t="t" r="r" b="b"/>
              <a:pathLst>
                <a:path w="1314782" h="204355">
                  <a:moveTo>
                    <a:pt x="0" y="0"/>
                  </a:moveTo>
                  <a:lnTo>
                    <a:pt x="1314782" y="0"/>
                  </a:lnTo>
                  <a:lnTo>
                    <a:pt x="1314782" y="204355"/>
                  </a:lnTo>
                  <a:lnTo>
                    <a:pt x="0" y="204355"/>
                  </a:lnTo>
                  <a:close/>
                </a:path>
              </a:pathLst>
            </a:custGeom>
            <a:solidFill>
              <a:srgbClr val="FEFFFF"/>
            </a:solidFill>
          </p:spPr>
        </p:sp>
        <p:sp>
          <p:nvSpPr>
            <p:cNvPr id="31" name="TextBox 31"/>
            <p:cNvSpPr txBox="1"/>
            <p:nvPr/>
          </p:nvSpPr>
          <p:spPr>
            <a:xfrm>
              <a:off x="0" y="-28575"/>
              <a:ext cx="1314782" cy="232930"/>
            </a:xfrm>
            <a:prstGeom prst="rect">
              <a:avLst/>
            </a:prstGeom>
          </p:spPr>
          <p:txBody>
            <a:bodyPr lIns="50800" tIns="50800" rIns="50800" bIns="50800" rtlCol="0" anchor="ctr"/>
            <a:lstStyle/>
            <a:p>
              <a:pPr algn="ctr">
                <a:lnSpc>
                  <a:spcPts val="2430"/>
                </a:lnSpc>
              </a:pPr>
              <a:endParaRPr/>
            </a:p>
          </p:txBody>
        </p:sp>
      </p:grpSp>
      <p:sp>
        <p:nvSpPr>
          <p:cNvPr id="32" name="TextBox 32"/>
          <p:cNvSpPr txBox="1"/>
          <p:nvPr/>
        </p:nvSpPr>
        <p:spPr>
          <a:xfrm>
            <a:off x="2949099" y="988788"/>
            <a:ext cx="13309841" cy="811530"/>
          </a:xfrm>
          <a:prstGeom prst="rect">
            <a:avLst/>
          </a:prstGeom>
        </p:spPr>
        <p:txBody>
          <a:bodyPr lIns="0" tIns="0" rIns="0" bIns="0" rtlCol="0" anchor="t">
            <a:spAutoFit/>
          </a:bodyPr>
          <a:lstStyle/>
          <a:p>
            <a:pPr algn="ctr">
              <a:lnSpc>
                <a:spcPts val="6719"/>
              </a:lnSpc>
            </a:pPr>
            <a:r>
              <a:rPr lang="en-US" sz="4800" b="1" dirty="0">
                <a:solidFill>
                  <a:srgbClr val="FF0000"/>
                </a:solidFill>
                <a:latin typeface="Quicksand Bold"/>
                <a:ea typeface="Quicksand Bold"/>
                <a:cs typeface="Quicksand Bold"/>
                <a:sym typeface="Quicksand Bold"/>
              </a:rPr>
              <a:t>PIANO D’AZIONE EDUCATIVO</a:t>
            </a:r>
          </a:p>
        </p:txBody>
      </p:sp>
      <p:sp>
        <p:nvSpPr>
          <p:cNvPr id="33" name="TextBox 33"/>
          <p:cNvSpPr txBox="1"/>
          <p:nvPr/>
        </p:nvSpPr>
        <p:spPr>
          <a:xfrm>
            <a:off x="1408969" y="4143740"/>
            <a:ext cx="4515773" cy="770211"/>
          </a:xfrm>
          <a:prstGeom prst="rect">
            <a:avLst/>
          </a:prstGeom>
        </p:spPr>
        <p:txBody>
          <a:bodyPr lIns="0" tIns="0" rIns="0" bIns="0" rtlCol="0" anchor="t">
            <a:spAutoFit/>
          </a:bodyPr>
          <a:lstStyle/>
          <a:p>
            <a:pPr algn="ctr">
              <a:lnSpc>
                <a:spcPts val="3080"/>
              </a:lnSpc>
            </a:pPr>
            <a:r>
              <a:rPr lang="en-US" sz="2200" b="1" dirty="0" err="1">
                <a:solidFill>
                  <a:srgbClr val="2B2B2B"/>
                </a:solidFill>
                <a:latin typeface="Quicksand Bold"/>
                <a:ea typeface="Quicksand Bold"/>
                <a:cs typeface="Quicksand Bold"/>
                <a:sym typeface="Quicksand Bold"/>
              </a:rPr>
              <a:t>Valutazione</a:t>
            </a:r>
            <a:r>
              <a:rPr lang="en-US" sz="2200" b="1" dirty="0">
                <a:solidFill>
                  <a:srgbClr val="2B2B2B"/>
                </a:solidFill>
                <a:latin typeface="Quicksand Bold"/>
                <a:ea typeface="Quicksand Bold"/>
                <a:cs typeface="Quicksand Bold"/>
                <a:sym typeface="Quicksand Bold"/>
              </a:rPr>
              <a:t> </a:t>
            </a:r>
            <a:r>
              <a:rPr lang="en-US" sz="2200" b="1" dirty="0" err="1">
                <a:solidFill>
                  <a:srgbClr val="2B2B2B"/>
                </a:solidFill>
                <a:latin typeface="Quicksand Bold"/>
                <a:ea typeface="Quicksand Bold"/>
                <a:cs typeface="Quicksand Bold"/>
                <a:sym typeface="Quicksand Bold"/>
              </a:rPr>
              <a:t>approfondita</a:t>
            </a:r>
            <a:r>
              <a:rPr lang="en-US" sz="2200" b="1" dirty="0">
                <a:solidFill>
                  <a:srgbClr val="2B2B2B"/>
                </a:solidFill>
                <a:latin typeface="Quicksand Bold"/>
                <a:ea typeface="Quicksand Bold"/>
                <a:cs typeface="Quicksand Bold"/>
                <a:sym typeface="Quicksand Bold"/>
              </a:rPr>
              <a:t> in </a:t>
            </a:r>
            <a:r>
              <a:rPr lang="en-US" sz="2200" b="1" dirty="0" err="1">
                <a:solidFill>
                  <a:srgbClr val="2B2B2B"/>
                </a:solidFill>
                <a:latin typeface="Quicksand Bold"/>
                <a:ea typeface="Quicksand Bold"/>
                <a:cs typeface="Quicksand Bold"/>
                <a:sym typeface="Quicksand Bold"/>
              </a:rPr>
              <a:t>funzione</a:t>
            </a:r>
            <a:r>
              <a:rPr lang="en-US" sz="2200" b="1" dirty="0">
                <a:solidFill>
                  <a:srgbClr val="2B2B2B"/>
                </a:solidFill>
                <a:latin typeface="Quicksand Bold"/>
                <a:ea typeface="Quicksand Bold"/>
                <a:cs typeface="Quicksand Bold"/>
                <a:sym typeface="Quicksand Bold"/>
              </a:rPr>
              <a:t> </a:t>
            </a:r>
            <a:r>
              <a:rPr lang="en-US" sz="2200" b="1" dirty="0" err="1">
                <a:solidFill>
                  <a:srgbClr val="2B2B2B"/>
                </a:solidFill>
                <a:latin typeface="Quicksand Bold"/>
                <a:ea typeface="Quicksand Bold"/>
                <a:cs typeface="Quicksand Bold"/>
                <a:sym typeface="Quicksand Bold"/>
              </a:rPr>
              <a:t>della</a:t>
            </a:r>
            <a:r>
              <a:rPr lang="en-US" sz="2200" b="1" dirty="0">
                <a:solidFill>
                  <a:srgbClr val="2B2B2B"/>
                </a:solidFill>
                <a:latin typeface="Quicksand Bold"/>
                <a:ea typeface="Quicksand Bold"/>
                <a:cs typeface="Quicksand Bold"/>
                <a:sym typeface="Quicksand Bold"/>
              </a:rPr>
              <a:t> </a:t>
            </a:r>
            <a:r>
              <a:rPr lang="en-US" sz="2200" b="1" dirty="0" err="1">
                <a:solidFill>
                  <a:srgbClr val="2B2B2B"/>
                </a:solidFill>
                <a:latin typeface="Quicksand Bold"/>
                <a:ea typeface="Quicksand Bold"/>
                <a:cs typeface="Quicksand Bold"/>
                <a:sym typeface="Quicksand Bold"/>
              </a:rPr>
              <a:t>gravità</a:t>
            </a:r>
            <a:r>
              <a:rPr lang="en-US" sz="2200" b="1" dirty="0">
                <a:solidFill>
                  <a:srgbClr val="2B2B2B"/>
                </a:solidFill>
                <a:latin typeface="Quicksand Bold"/>
                <a:ea typeface="Quicksand Bold"/>
                <a:cs typeface="Quicksand Bold"/>
                <a:sym typeface="Quicksand Bold"/>
              </a:rPr>
              <a:t> del </a:t>
            </a:r>
            <a:r>
              <a:rPr lang="en-US" sz="2200" b="1" dirty="0" err="1">
                <a:solidFill>
                  <a:srgbClr val="2B2B2B"/>
                </a:solidFill>
                <a:latin typeface="Quicksand Bold"/>
                <a:ea typeface="Quicksand Bold"/>
                <a:cs typeface="Quicksand Bold"/>
                <a:sym typeface="Quicksand Bold"/>
              </a:rPr>
              <a:t>caso</a:t>
            </a:r>
            <a:endParaRPr lang="en-US" sz="2200" b="1" dirty="0">
              <a:solidFill>
                <a:srgbClr val="2B2B2B"/>
              </a:solidFill>
              <a:latin typeface="Quicksand Bold"/>
              <a:ea typeface="Quicksand Bold"/>
              <a:cs typeface="Quicksand Bold"/>
              <a:sym typeface="Quicksand Bold"/>
            </a:endParaRPr>
          </a:p>
        </p:txBody>
      </p:sp>
      <p:sp>
        <p:nvSpPr>
          <p:cNvPr id="34" name="TextBox 34"/>
          <p:cNvSpPr txBox="1"/>
          <p:nvPr/>
        </p:nvSpPr>
        <p:spPr>
          <a:xfrm>
            <a:off x="6893516" y="4129729"/>
            <a:ext cx="4270415" cy="372603"/>
          </a:xfrm>
          <a:prstGeom prst="rect">
            <a:avLst/>
          </a:prstGeom>
        </p:spPr>
        <p:txBody>
          <a:bodyPr lIns="0" tIns="0" rIns="0" bIns="0" rtlCol="0" anchor="t">
            <a:spAutoFit/>
          </a:bodyPr>
          <a:lstStyle/>
          <a:p>
            <a:pPr algn="ctr">
              <a:lnSpc>
                <a:spcPts val="3079"/>
              </a:lnSpc>
            </a:pPr>
            <a:r>
              <a:rPr lang="en-US" sz="2199" b="1" dirty="0" err="1">
                <a:solidFill>
                  <a:srgbClr val="2B2B2B"/>
                </a:solidFill>
                <a:latin typeface="Quicksand Bold"/>
                <a:ea typeface="Quicksand Bold"/>
                <a:cs typeface="Quicksand Bold"/>
                <a:sym typeface="Quicksand Bold"/>
              </a:rPr>
              <a:t>Colloqui</a:t>
            </a:r>
            <a:r>
              <a:rPr lang="en-US" sz="2199" b="1" dirty="0">
                <a:solidFill>
                  <a:srgbClr val="2B2B2B"/>
                </a:solidFill>
                <a:latin typeface="Quicksand Bold"/>
                <a:ea typeface="Quicksand Bold"/>
                <a:cs typeface="Quicksand Bold"/>
                <a:sym typeface="Quicksand Bold"/>
              </a:rPr>
              <a:t> con I </a:t>
            </a:r>
            <a:r>
              <a:rPr lang="en-US" sz="2199" b="1" dirty="0" err="1">
                <a:solidFill>
                  <a:srgbClr val="2B2B2B"/>
                </a:solidFill>
                <a:latin typeface="Quicksand Bold"/>
                <a:ea typeface="Quicksand Bold"/>
                <a:cs typeface="Quicksand Bold"/>
                <a:sym typeface="Quicksand Bold"/>
              </a:rPr>
              <a:t>soggetti</a:t>
            </a:r>
            <a:r>
              <a:rPr lang="en-US" sz="2199" b="1" dirty="0">
                <a:solidFill>
                  <a:srgbClr val="2B2B2B"/>
                </a:solidFill>
                <a:latin typeface="Quicksand Bold"/>
                <a:ea typeface="Quicksand Bold"/>
                <a:cs typeface="Quicksand Bold"/>
                <a:sym typeface="Quicksand Bold"/>
              </a:rPr>
              <a:t> </a:t>
            </a:r>
            <a:r>
              <a:rPr lang="en-US" sz="2199" b="1" dirty="0" err="1">
                <a:solidFill>
                  <a:srgbClr val="2B2B2B"/>
                </a:solidFill>
                <a:latin typeface="Quicksand Bold"/>
                <a:ea typeface="Quicksand Bold"/>
                <a:cs typeface="Quicksand Bold"/>
                <a:sym typeface="Quicksand Bold"/>
              </a:rPr>
              <a:t>coinvolti</a:t>
            </a:r>
            <a:endParaRPr lang="en-US" sz="2199" b="1" dirty="0">
              <a:solidFill>
                <a:srgbClr val="2B2B2B"/>
              </a:solidFill>
              <a:latin typeface="Quicksand Bold"/>
              <a:ea typeface="Quicksand Bold"/>
              <a:cs typeface="Quicksand Bold"/>
              <a:sym typeface="Quicksand Bold"/>
            </a:endParaRPr>
          </a:p>
        </p:txBody>
      </p:sp>
      <p:sp>
        <p:nvSpPr>
          <p:cNvPr id="35" name="TextBox 35"/>
          <p:cNvSpPr txBox="1"/>
          <p:nvPr/>
        </p:nvSpPr>
        <p:spPr>
          <a:xfrm>
            <a:off x="12078659" y="4127289"/>
            <a:ext cx="4648166" cy="372603"/>
          </a:xfrm>
          <a:prstGeom prst="rect">
            <a:avLst/>
          </a:prstGeom>
        </p:spPr>
        <p:txBody>
          <a:bodyPr lIns="0" tIns="0" rIns="0" bIns="0" rtlCol="0" anchor="t">
            <a:spAutoFit/>
          </a:bodyPr>
          <a:lstStyle/>
          <a:p>
            <a:pPr algn="ctr">
              <a:lnSpc>
                <a:spcPts val="3079"/>
              </a:lnSpc>
            </a:pPr>
            <a:r>
              <a:rPr lang="en-US" sz="2199" b="1" dirty="0" err="1">
                <a:solidFill>
                  <a:srgbClr val="2B2B2B"/>
                </a:solidFill>
                <a:latin typeface="Quicksand Bold"/>
                <a:ea typeface="Quicksand Bold"/>
                <a:cs typeface="Quicksand Bold"/>
                <a:sym typeface="Quicksand Bold"/>
              </a:rPr>
              <a:t>Segnalazione</a:t>
            </a:r>
            <a:r>
              <a:rPr lang="en-US" sz="2199" b="1" dirty="0">
                <a:solidFill>
                  <a:srgbClr val="2B2B2B"/>
                </a:solidFill>
                <a:latin typeface="Quicksand Bold"/>
                <a:ea typeface="Quicksand Bold"/>
                <a:cs typeface="Quicksand Bold"/>
                <a:sym typeface="Quicksand Bold"/>
              </a:rPr>
              <a:t> alle </a:t>
            </a:r>
            <a:r>
              <a:rPr lang="en-US" sz="2199" b="1" dirty="0" err="1">
                <a:solidFill>
                  <a:srgbClr val="2B2B2B"/>
                </a:solidFill>
                <a:latin typeface="Quicksand Bold"/>
                <a:ea typeface="Quicksand Bold"/>
                <a:cs typeface="Quicksand Bold"/>
                <a:sym typeface="Quicksand Bold"/>
              </a:rPr>
              <a:t>autorità</a:t>
            </a:r>
            <a:r>
              <a:rPr lang="en-US" sz="2199" b="1" dirty="0">
                <a:solidFill>
                  <a:srgbClr val="2B2B2B"/>
                </a:solidFill>
                <a:latin typeface="Quicksand Bold"/>
                <a:ea typeface="Quicksand Bold"/>
                <a:cs typeface="Quicksand Bold"/>
                <a:sym typeface="Quicksand Bold"/>
              </a:rPr>
              <a:t> </a:t>
            </a:r>
            <a:r>
              <a:rPr lang="en-US" sz="2199" b="1" dirty="0" err="1">
                <a:solidFill>
                  <a:srgbClr val="2B2B2B"/>
                </a:solidFill>
                <a:latin typeface="Quicksand Bold"/>
                <a:ea typeface="Quicksand Bold"/>
                <a:cs typeface="Quicksand Bold"/>
                <a:sym typeface="Quicksand Bold"/>
              </a:rPr>
              <a:t>competenti</a:t>
            </a:r>
            <a:endParaRPr lang="en-US" sz="2199" b="1" dirty="0">
              <a:solidFill>
                <a:srgbClr val="2B2B2B"/>
              </a:solidFill>
              <a:latin typeface="Quicksand Bold"/>
              <a:ea typeface="Quicksand Bold"/>
              <a:cs typeface="Quicksand Bold"/>
              <a:sym typeface="Quicksand Bold"/>
            </a:endParaRPr>
          </a:p>
        </p:txBody>
      </p:sp>
      <p:sp>
        <p:nvSpPr>
          <p:cNvPr id="36" name="TextBox 36"/>
          <p:cNvSpPr txBox="1"/>
          <p:nvPr/>
        </p:nvSpPr>
        <p:spPr>
          <a:xfrm>
            <a:off x="1442692" y="5095875"/>
            <a:ext cx="4372225" cy="2942216"/>
          </a:xfrm>
          <a:prstGeom prst="rect">
            <a:avLst/>
          </a:prstGeom>
        </p:spPr>
        <p:txBody>
          <a:bodyPr lIns="0" tIns="0" rIns="0" bIns="0" rtlCol="0" anchor="t">
            <a:spAutoFit/>
          </a:bodyPr>
          <a:lstStyle/>
          <a:p>
            <a:pPr algn="just">
              <a:lnSpc>
                <a:spcPts val="3217"/>
              </a:lnSpc>
            </a:pPr>
            <a:r>
              <a:rPr lang="en-US" sz="2298" b="1" dirty="0">
                <a:solidFill>
                  <a:srgbClr val="2B2B2B"/>
                </a:solidFill>
                <a:latin typeface="Noto Serif"/>
                <a:ea typeface="Noto Serif"/>
                <a:cs typeface="Noto Serif"/>
                <a:sym typeface="Noto Serif"/>
              </a:rPr>
              <a:t>La prima azione </a:t>
            </a:r>
            <a:r>
              <a:rPr lang="en-US" sz="2298" b="1" dirty="0" err="1">
                <a:solidFill>
                  <a:srgbClr val="2B2B2B"/>
                </a:solidFill>
                <a:latin typeface="Noto Serif"/>
                <a:ea typeface="Noto Serif"/>
                <a:cs typeface="Noto Serif"/>
                <a:sym typeface="Noto Serif"/>
              </a:rPr>
              <a:t>deve</a:t>
            </a:r>
            <a:r>
              <a:rPr lang="en-US" sz="2298" b="1" dirty="0">
                <a:solidFill>
                  <a:srgbClr val="2B2B2B"/>
                </a:solidFill>
                <a:latin typeface="Noto Serif"/>
                <a:ea typeface="Noto Serif"/>
                <a:cs typeface="Noto Serif"/>
                <a:sym typeface="Noto Serif"/>
              </a:rPr>
              <a:t> </a:t>
            </a:r>
            <a:r>
              <a:rPr lang="en-US" sz="2298" b="1" dirty="0" err="1">
                <a:solidFill>
                  <a:srgbClr val="2B2B2B"/>
                </a:solidFill>
                <a:latin typeface="Noto Serif"/>
                <a:ea typeface="Noto Serif"/>
                <a:cs typeface="Noto Serif"/>
                <a:sym typeface="Noto Serif"/>
              </a:rPr>
              <a:t>essere</a:t>
            </a:r>
            <a:r>
              <a:rPr lang="en-US" sz="2298" b="1" dirty="0">
                <a:solidFill>
                  <a:srgbClr val="2B2B2B"/>
                </a:solidFill>
                <a:latin typeface="Noto Serif"/>
                <a:ea typeface="Noto Serif"/>
                <a:cs typeface="Noto Serif"/>
                <a:sym typeface="Noto Serif"/>
              </a:rPr>
              <a:t> </a:t>
            </a:r>
            <a:r>
              <a:rPr lang="en-US" sz="2298" b="1" dirty="0" err="1">
                <a:solidFill>
                  <a:srgbClr val="2B2B2B"/>
                </a:solidFill>
                <a:latin typeface="Noto Serif"/>
                <a:ea typeface="Noto Serif"/>
                <a:cs typeface="Noto Serif"/>
                <a:sym typeface="Noto Serif"/>
              </a:rPr>
              <a:t>orientata</a:t>
            </a:r>
            <a:r>
              <a:rPr lang="en-US" sz="2298" b="1" dirty="0">
                <a:solidFill>
                  <a:srgbClr val="2B2B2B"/>
                </a:solidFill>
                <a:latin typeface="Noto Serif"/>
                <a:ea typeface="Noto Serif"/>
                <a:cs typeface="Noto Serif"/>
                <a:sym typeface="Noto Serif"/>
              </a:rPr>
              <a:t> </a:t>
            </a:r>
            <a:r>
              <a:rPr lang="en-US" sz="2298" b="1" dirty="0" err="1">
                <a:solidFill>
                  <a:srgbClr val="2B2B2B"/>
                </a:solidFill>
                <a:latin typeface="Noto Serif"/>
                <a:ea typeface="Noto Serif"/>
                <a:cs typeface="Noto Serif"/>
                <a:sym typeface="Noto Serif"/>
              </a:rPr>
              <a:t>alla</a:t>
            </a:r>
            <a:r>
              <a:rPr lang="en-US" sz="2298" b="1" dirty="0">
                <a:solidFill>
                  <a:srgbClr val="2B2B2B"/>
                </a:solidFill>
                <a:latin typeface="Noto Serif"/>
                <a:ea typeface="Noto Serif"/>
                <a:cs typeface="Noto Serif"/>
                <a:sym typeface="Noto Serif"/>
              </a:rPr>
              <a:t> tutela </a:t>
            </a:r>
            <a:r>
              <a:rPr lang="en-US" sz="2298" b="1" dirty="0" err="1">
                <a:solidFill>
                  <a:srgbClr val="2B2B2B"/>
                </a:solidFill>
                <a:latin typeface="Noto Serif"/>
                <a:ea typeface="Noto Serif"/>
                <a:cs typeface="Noto Serif"/>
                <a:sym typeface="Noto Serif"/>
              </a:rPr>
              <a:t>della</a:t>
            </a:r>
            <a:r>
              <a:rPr lang="en-US" sz="2298" b="1" dirty="0">
                <a:solidFill>
                  <a:srgbClr val="2B2B2B"/>
                </a:solidFill>
                <a:latin typeface="Noto Serif"/>
                <a:ea typeface="Noto Serif"/>
                <a:cs typeface="Noto Serif"/>
                <a:sym typeface="Noto Serif"/>
              </a:rPr>
              <a:t> </a:t>
            </a:r>
            <a:r>
              <a:rPr lang="en-US" sz="2298" b="1" dirty="0" err="1">
                <a:solidFill>
                  <a:srgbClr val="2B2B2B"/>
                </a:solidFill>
                <a:latin typeface="Noto Serif"/>
                <a:ea typeface="Noto Serif"/>
                <a:cs typeface="Noto Serif"/>
                <a:sym typeface="Noto Serif"/>
              </a:rPr>
              <a:t>vittima</a:t>
            </a:r>
            <a:r>
              <a:rPr lang="en-US" sz="2298" b="1" dirty="0">
                <a:solidFill>
                  <a:srgbClr val="2B2B2B"/>
                </a:solidFill>
                <a:latin typeface="Noto Serif"/>
                <a:ea typeface="Noto Serif"/>
                <a:cs typeface="Noto Serif"/>
                <a:sym typeface="Noto Serif"/>
              </a:rPr>
              <a:t>, </a:t>
            </a:r>
            <a:r>
              <a:rPr lang="en-US" sz="2298" b="1" dirty="0" err="1">
                <a:solidFill>
                  <a:srgbClr val="2B2B2B"/>
                </a:solidFill>
                <a:latin typeface="Noto Serif"/>
                <a:ea typeface="Noto Serif"/>
                <a:cs typeface="Noto Serif"/>
                <a:sym typeface="Noto Serif"/>
              </a:rPr>
              <a:t>includendo</a:t>
            </a:r>
            <a:r>
              <a:rPr lang="en-US" sz="2298" b="1" dirty="0">
                <a:solidFill>
                  <a:srgbClr val="2B2B2B"/>
                </a:solidFill>
                <a:latin typeface="Noto Serif"/>
                <a:ea typeface="Noto Serif"/>
                <a:cs typeface="Noto Serif"/>
                <a:sym typeface="Noto Serif"/>
              </a:rPr>
              <a:t>, </a:t>
            </a:r>
            <a:r>
              <a:rPr lang="en-US" sz="2298" b="1" dirty="0" err="1">
                <a:solidFill>
                  <a:srgbClr val="2B2B2B"/>
                </a:solidFill>
                <a:latin typeface="Noto Serif"/>
                <a:ea typeface="Noto Serif"/>
                <a:cs typeface="Noto Serif"/>
                <a:sym typeface="Noto Serif"/>
              </a:rPr>
              <a:t>successivamente</a:t>
            </a:r>
            <a:r>
              <a:rPr lang="en-US" sz="2298" b="1" dirty="0">
                <a:solidFill>
                  <a:srgbClr val="2B2B2B"/>
                </a:solidFill>
                <a:latin typeface="Noto Serif"/>
                <a:ea typeface="Noto Serif"/>
                <a:cs typeface="Noto Serif"/>
                <a:sym typeface="Noto Serif"/>
              </a:rPr>
              <a:t>, il </a:t>
            </a:r>
            <a:r>
              <a:rPr lang="en-US" sz="2298" b="1" dirty="0" err="1">
                <a:solidFill>
                  <a:srgbClr val="2B2B2B"/>
                </a:solidFill>
                <a:latin typeface="Noto Serif"/>
                <a:ea typeface="Noto Serif"/>
                <a:cs typeface="Noto Serif"/>
                <a:sym typeface="Noto Serif"/>
              </a:rPr>
              <a:t>bullo</a:t>
            </a:r>
            <a:r>
              <a:rPr lang="en-US" sz="2298" b="1" dirty="0">
                <a:solidFill>
                  <a:srgbClr val="2B2B2B"/>
                </a:solidFill>
                <a:latin typeface="Noto Serif"/>
                <a:ea typeface="Noto Serif"/>
                <a:cs typeface="Noto Serif"/>
                <a:sym typeface="Noto Serif"/>
              </a:rPr>
              <a:t>/</a:t>
            </a:r>
            <a:r>
              <a:rPr lang="en-US" sz="2298" b="1" dirty="0" err="1">
                <a:solidFill>
                  <a:srgbClr val="2B2B2B"/>
                </a:solidFill>
                <a:latin typeface="Noto Serif"/>
                <a:ea typeface="Noto Serif"/>
                <a:cs typeface="Noto Serif"/>
                <a:sym typeface="Noto Serif"/>
              </a:rPr>
              <a:t>prevaricatore</a:t>
            </a:r>
            <a:r>
              <a:rPr lang="en-US" sz="2298" b="1" dirty="0">
                <a:solidFill>
                  <a:srgbClr val="2B2B2B"/>
                </a:solidFill>
                <a:latin typeface="Noto Serif"/>
                <a:ea typeface="Noto Serif"/>
                <a:cs typeface="Noto Serif"/>
                <a:sym typeface="Noto Serif"/>
              </a:rPr>
              <a:t> e il Gruppo </a:t>
            </a:r>
            <a:r>
              <a:rPr lang="en-US" sz="2298" b="1" dirty="0" err="1">
                <a:solidFill>
                  <a:srgbClr val="2B2B2B"/>
                </a:solidFill>
                <a:latin typeface="Noto Serif"/>
                <a:ea typeface="Noto Serif"/>
                <a:cs typeface="Noto Serif"/>
                <a:sym typeface="Noto Serif"/>
              </a:rPr>
              <a:t>classe</a:t>
            </a:r>
            <a:endParaRPr lang="en-US" sz="2298" b="1" dirty="0">
              <a:solidFill>
                <a:srgbClr val="2B2B2B"/>
              </a:solidFill>
              <a:latin typeface="Noto Serif Bold"/>
              <a:ea typeface="Noto Serif Bold"/>
              <a:cs typeface="Noto Serif Bold"/>
              <a:sym typeface="Noto Serif Bold"/>
            </a:endParaRPr>
          </a:p>
          <a:p>
            <a:pPr algn="just">
              <a:lnSpc>
                <a:spcPts val="4197"/>
              </a:lnSpc>
            </a:pPr>
            <a:endParaRPr lang="en-US" sz="2298" b="1" dirty="0">
              <a:solidFill>
                <a:srgbClr val="2B2B2B"/>
              </a:solidFill>
              <a:latin typeface="Noto Serif Bold"/>
              <a:ea typeface="Noto Serif Bold"/>
              <a:cs typeface="Noto Serif Bold"/>
              <a:sym typeface="Noto Serif Bold"/>
            </a:endParaRPr>
          </a:p>
        </p:txBody>
      </p:sp>
      <p:sp>
        <p:nvSpPr>
          <p:cNvPr id="37" name="TextBox 37"/>
          <p:cNvSpPr txBox="1"/>
          <p:nvPr/>
        </p:nvSpPr>
        <p:spPr>
          <a:xfrm>
            <a:off x="6665086" y="5251585"/>
            <a:ext cx="4619593" cy="4487639"/>
          </a:xfrm>
          <a:prstGeom prst="rect">
            <a:avLst/>
          </a:prstGeom>
        </p:spPr>
        <p:txBody>
          <a:bodyPr lIns="0" tIns="0" rIns="0" bIns="0" rtlCol="0" anchor="t">
            <a:spAutoFit/>
          </a:bodyPr>
          <a:lstStyle/>
          <a:p>
            <a:pPr marL="457200" indent="-457200" algn="just">
              <a:lnSpc>
                <a:spcPts val="3220"/>
              </a:lnSpc>
              <a:buAutoNum type="arabicPeriod"/>
            </a:pPr>
            <a:r>
              <a:rPr lang="en-US" sz="2300" dirty="0" err="1">
                <a:solidFill>
                  <a:srgbClr val="2B2B2B"/>
                </a:solidFill>
                <a:latin typeface="Noto Serif"/>
                <a:ea typeface="Noto Serif"/>
                <a:cs typeface="Noto Serif"/>
                <a:sym typeface="Noto Serif"/>
              </a:rPr>
              <a:t>Colloquio</a:t>
            </a:r>
            <a:r>
              <a:rPr lang="en-US" sz="2300" dirty="0">
                <a:solidFill>
                  <a:srgbClr val="2B2B2B"/>
                </a:solidFill>
                <a:latin typeface="Noto Serif"/>
                <a:ea typeface="Noto Serif"/>
                <a:cs typeface="Noto Serif"/>
                <a:sym typeface="Noto Serif"/>
              </a:rPr>
              <a:t> </a:t>
            </a:r>
            <a:r>
              <a:rPr lang="en-US" sz="2300" dirty="0" err="1">
                <a:solidFill>
                  <a:srgbClr val="2B2B2B"/>
                </a:solidFill>
                <a:latin typeface="Noto Serif"/>
                <a:ea typeface="Noto Serif"/>
                <a:cs typeface="Noto Serif"/>
                <a:sym typeface="Noto Serif"/>
              </a:rPr>
              <a:t>individuale</a:t>
            </a:r>
            <a:r>
              <a:rPr lang="en-US" sz="2300" dirty="0">
                <a:solidFill>
                  <a:srgbClr val="2B2B2B"/>
                </a:solidFill>
                <a:latin typeface="Noto Serif"/>
                <a:ea typeface="Noto Serif"/>
                <a:cs typeface="Noto Serif"/>
                <a:sym typeface="Noto Serif"/>
              </a:rPr>
              <a:t> con la </a:t>
            </a:r>
            <a:r>
              <a:rPr lang="en-US" sz="2300" dirty="0" err="1">
                <a:solidFill>
                  <a:srgbClr val="2B2B2B"/>
                </a:solidFill>
                <a:latin typeface="Noto Serif"/>
                <a:ea typeface="Noto Serif"/>
                <a:cs typeface="Noto Serif"/>
                <a:sym typeface="Noto Serif"/>
              </a:rPr>
              <a:t>vittima</a:t>
            </a:r>
            <a:endParaRPr lang="en-US" sz="2300" dirty="0">
              <a:solidFill>
                <a:srgbClr val="2B2B2B"/>
              </a:solidFill>
              <a:latin typeface="Noto Serif"/>
              <a:ea typeface="Noto Serif"/>
              <a:cs typeface="Noto Serif"/>
              <a:sym typeface="Noto Serif"/>
            </a:endParaRPr>
          </a:p>
          <a:p>
            <a:pPr algn="just">
              <a:lnSpc>
                <a:spcPts val="3220"/>
              </a:lnSpc>
            </a:pPr>
            <a:r>
              <a:rPr lang="en-US" sz="2300" dirty="0">
                <a:solidFill>
                  <a:srgbClr val="2B2B2B"/>
                </a:solidFill>
                <a:latin typeface="Noto Serif"/>
                <a:ea typeface="Noto Serif"/>
                <a:cs typeface="Noto Serif"/>
                <a:sym typeface="Noto Serif"/>
              </a:rPr>
              <a:t>2. </a:t>
            </a:r>
            <a:r>
              <a:rPr lang="en-US" sz="2300" dirty="0" err="1">
                <a:solidFill>
                  <a:srgbClr val="2B2B2B"/>
                </a:solidFill>
                <a:latin typeface="Noto Serif"/>
                <a:ea typeface="Noto Serif"/>
                <a:cs typeface="Noto Serif"/>
                <a:sym typeface="Noto Serif"/>
              </a:rPr>
              <a:t>Colloquio</a:t>
            </a:r>
            <a:r>
              <a:rPr lang="en-US" sz="2300" dirty="0">
                <a:solidFill>
                  <a:srgbClr val="2B2B2B"/>
                </a:solidFill>
                <a:latin typeface="Noto Serif"/>
                <a:ea typeface="Noto Serif"/>
                <a:cs typeface="Noto Serif"/>
                <a:sym typeface="Noto Serif"/>
              </a:rPr>
              <a:t> </a:t>
            </a:r>
            <a:r>
              <a:rPr lang="en-US" sz="2300" dirty="0" err="1">
                <a:solidFill>
                  <a:srgbClr val="2B2B2B"/>
                </a:solidFill>
                <a:latin typeface="Noto Serif"/>
                <a:ea typeface="Noto Serif"/>
                <a:cs typeface="Noto Serif"/>
                <a:sym typeface="Noto Serif"/>
              </a:rPr>
              <a:t>individuale</a:t>
            </a:r>
            <a:r>
              <a:rPr lang="en-US" sz="2300" dirty="0">
                <a:solidFill>
                  <a:srgbClr val="2B2B2B"/>
                </a:solidFill>
                <a:latin typeface="Noto Serif"/>
                <a:ea typeface="Noto Serif"/>
                <a:cs typeface="Noto Serif"/>
                <a:sym typeface="Noto Serif"/>
              </a:rPr>
              <a:t> con il </a:t>
            </a:r>
            <a:r>
              <a:rPr lang="en-US" sz="2300" dirty="0" err="1">
                <a:solidFill>
                  <a:srgbClr val="2B2B2B"/>
                </a:solidFill>
                <a:latin typeface="Noto Serif"/>
                <a:ea typeface="Noto Serif"/>
                <a:cs typeface="Noto Serif"/>
                <a:sym typeface="Noto Serif"/>
              </a:rPr>
              <a:t>bullo</a:t>
            </a:r>
            <a:r>
              <a:rPr lang="en-US" sz="2300" dirty="0">
                <a:solidFill>
                  <a:srgbClr val="2B2B2B"/>
                </a:solidFill>
                <a:latin typeface="Noto Serif"/>
                <a:ea typeface="Noto Serif"/>
                <a:cs typeface="Noto Serif"/>
                <a:sym typeface="Noto Serif"/>
              </a:rPr>
              <a:t> ( o con I </a:t>
            </a:r>
            <a:r>
              <a:rPr lang="en-US" sz="2300" dirty="0" err="1">
                <a:solidFill>
                  <a:srgbClr val="2B2B2B"/>
                </a:solidFill>
                <a:latin typeface="Noto Serif"/>
                <a:ea typeface="Noto Serif"/>
                <a:cs typeface="Noto Serif"/>
                <a:sym typeface="Noto Serif"/>
              </a:rPr>
              <a:t>bulli</a:t>
            </a:r>
            <a:r>
              <a:rPr lang="en-US" sz="2300" dirty="0">
                <a:solidFill>
                  <a:srgbClr val="2B2B2B"/>
                </a:solidFill>
                <a:latin typeface="Noto Serif"/>
                <a:ea typeface="Noto Serif"/>
                <a:cs typeface="Noto Serif"/>
                <a:sym typeface="Noto Serif"/>
              </a:rPr>
              <a:t> </a:t>
            </a:r>
            <a:r>
              <a:rPr lang="en-US" sz="2300" dirty="0" err="1">
                <a:solidFill>
                  <a:srgbClr val="2B2B2B"/>
                </a:solidFill>
                <a:latin typeface="Noto Serif"/>
                <a:ea typeface="Noto Serif"/>
                <a:cs typeface="Noto Serif"/>
                <a:sym typeface="Noto Serif"/>
              </a:rPr>
              <a:t>insieme</a:t>
            </a:r>
            <a:r>
              <a:rPr lang="en-US" sz="2300" dirty="0">
                <a:solidFill>
                  <a:srgbClr val="2B2B2B"/>
                </a:solidFill>
                <a:latin typeface="Noto Serif"/>
                <a:ea typeface="Noto Serif"/>
                <a:cs typeface="Noto Serif"/>
                <a:sym typeface="Noto Serif"/>
              </a:rPr>
              <a:t>, in </a:t>
            </a:r>
            <a:r>
              <a:rPr lang="en-US" sz="2300" dirty="0" err="1">
                <a:solidFill>
                  <a:srgbClr val="2B2B2B"/>
                </a:solidFill>
                <a:latin typeface="Noto Serif"/>
                <a:ea typeface="Noto Serif"/>
                <a:cs typeface="Noto Serif"/>
                <a:sym typeface="Noto Serif"/>
              </a:rPr>
              <a:t>caso</a:t>
            </a:r>
            <a:r>
              <a:rPr lang="en-US" sz="2300" dirty="0">
                <a:solidFill>
                  <a:srgbClr val="2B2B2B"/>
                </a:solidFill>
                <a:latin typeface="Noto Serif"/>
                <a:ea typeface="Noto Serif"/>
                <a:cs typeface="Noto Serif"/>
                <a:sym typeface="Noto Serif"/>
              </a:rPr>
              <a:t> di </a:t>
            </a:r>
            <a:r>
              <a:rPr lang="en-US" sz="2300" dirty="0" err="1">
                <a:solidFill>
                  <a:srgbClr val="2B2B2B"/>
                </a:solidFill>
                <a:latin typeface="Noto Serif"/>
                <a:ea typeface="Noto Serif"/>
                <a:cs typeface="Noto Serif"/>
                <a:sym typeface="Noto Serif"/>
              </a:rPr>
              <a:t>episodi</a:t>
            </a:r>
            <a:r>
              <a:rPr lang="en-US" sz="2300" dirty="0">
                <a:solidFill>
                  <a:srgbClr val="2B2B2B"/>
                </a:solidFill>
                <a:latin typeface="Noto Serif"/>
                <a:ea typeface="Noto Serif"/>
                <a:cs typeface="Noto Serif"/>
                <a:sym typeface="Noto Serif"/>
              </a:rPr>
              <a:t> di Gruppo)</a:t>
            </a:r>
          </a:p>
          <a:p>
            <a:pPr algn="just">
              <a:lnSpc>
                <a:spcPts val="3220"/>
              </a:lnSpc>
            </a:pPr>
            <a:r>
              <a:rPr lang="en-US" sz="2300" dirty="0">
                <a:solidFill>
                  <a:srgbClr val="2B2B2B"/>
                </a:solidFill>
                <a:latin typeface="Noto Serif"/>
                <a:ea typeface="Noto Serif"/>
                <a:cs typeface="Noto Serif"/>
                <a:sym typeface="Noto Serif"/>
              </a:rPr>
              <a:t>3. </a:t>
            </a:r>
            <a:r>
              <a:rPr lang="en-US" sz="2300" dirty="0" err="1">
                <a:solidFill>
                  <a:srgbClr val="2B2B2B"/>
                </a:solidFill>
                <a:latin typeface="Noto Serif"/>
                <a:ea typeface="Noto Serif"/>
                <a:cs typeface="Noto Serif"/>
                <a:sym typeface="Noto Serif"/>
              </a:rPr>
              <a:t>Colloquio</a:t>
            </a:r>
            <a:r>
              <a:rPr lang="en-US" sz="2300" dirty="0">
                <a:solidFill>
                  <a:srgbClr val="2B2B2B"/>
                </a:solidFill>
                <a:latin typeface="Noto Serif"/>
                <a:ea typeface="Noto Serif"/>
                <a:cs typeface="Noto Serif"/>
                <a:sym typeface="Noto Serif"/>
              </a:rPr>
              <a:t> </a:t>
            </a:r>
            <a:r>
              <a:rPr lang="en-US" sz="2300" dirty="0" err="1">
                <a:solidFill>
                  <a:srgbClr val="2B2B2B"/>
                </a:solidFill>
                <a:latin typeface="Noto Serif"/>
                <a:ea typeface="Noto Serif"/>
                <a:cs typeface="Noto Serif"/>
                <a:sym typeface="Noto Serif"/>
              </a:rPr>
              <a:t>vittima</a:t>
            </a:r>
            <a:r>
              <a:rPr lang="en-US" sz="2300" dirty="0">
                <a:solidFill>
                  <a:srgbClr val="2B2B2B"/>
                </a:solidFill>
                <a:latin typeface="Noto Serif"/>
                <a:ea typeface="Noto Serif"/>
                <a:cs typeface="Noto Serif"/>
                <a:sym typeface="Noto Serif"/>
              </a:rPr>
              <a:t>/</a:t>
            </a:r>
            <a:r>
              <a:rPr lang="en-US" sz="2300" dirty="0" err="1">
                <a:solidFill>
                  <a:srgbClr val="2B2B2B"/>
                </a:solidFill>
                <a:latin typeface="Noto Serif"/>
                <a:ea typeface="Noto Serif"/>
                <a:cs typeface="Noto Serif"/>
                <a:sym typeface="Noto Serif"/>
              </a:rPr>
              <a:t>bullo</a:t>
            </a:r>
            <a:r>
              <a:rPr lang="en-US" sz="2300" dirty="0">
                <a:solidFill>
                  <a:srgbClr val="2B2B2B"/>
                </a:solidFill>
                <a:latin typeface="Noto Serif"/>
                <a:ea typeface="Noto Serif"/>
                <a:cs typeface="Noto Serif"/>
                <a:sym typeface="Noto Serif"/>
              </a:rPr>
              <a:t> ( se le </a:t>
            </a:r>
            <a:r>
              <a:rPr lang="en-US" sz="2300" dirty="0" err="1">
                <a:solidFill>
                  <a:srgbClr val="2B2B2B"/>
                </a:solidFill>
                <a:latin typeface="Noto Serif"/>
                <a:ea typeface="Noto Serif"/>
                <a:cs typeface="Noto Serif"/>
                <a:sym typeface="Noto Serif"/>
              </a:rPr>
              <a:t>condizioni</a:t>
            </a:r>
            <a:r>
              <a:rPr lang="en-US" sz="2300" dirty="0">
                <a:solidFill>
                  <a:srgbClr val="2B2B2B"/>
                </a:solidFill>
                <a:latin typeface="Noto Serif"/>
                <a:ea typeface="Noto Serif"/>
                <a:cs typeface="Noto Serif"/>
                <a:sym typeface="Noto Serif"/>
              </a:rPr>
              <a:t> di </a:t>
            </a:r>
            <a:r>
              <a:rPr lang="en-US" sz="2300" dirty="0" err="1">
                <a:solidFill>
                  <a:srgbClr val="2B2B2B"/>
                </a:solidFill>
                <a:latin typeface="Noto Serif"/>
                <a:ea typeface="Noto Serif"/>
                <a:cs typeface="Noto Serif"/>
                <a:sym typeface="Noto Serif"/>
              </a:rPr>
              <a:t>consapevolezza</a:t>
            </a:r>
            <a:r>
              <a:rPr lang="en-US" sz="2300" dirty="0">
                <a:solidFill>
                  <a:srgbClr val="2B2B2B"/>
                </a:solidFill>
                <a:latin typeface="Noto Serif"/>
                <a:ea typeface="Noto Serif"/>
                <a:cs typeface="Noto Serif"/>
                <a:sym typeface="Noto Serif"/>
              </a:rPr>
              <a:t> lo </a:t>
            </a:r>
            <a:r>
              <a:rPr lang="en-US" sz="2300" dirty="0" err="1">
                <a:solidFill>
                  <a:srgbClr val="2B2B2B"/>
                </a:solidFill>
                <a:latin typeface="Noto Serif"/>
                <a:ea typeface="Noto Serif"/>
                <a:cs typeface="Noto Serif"/>
                <a:sym typeface="Noto Serif"/>
              </a:rPr>
              <a:t>consentono</a:t>
            </a:r>
            <a:r>
              <a:rPr lang="en-US" sz="2300" dirty="0">
                <a:solidFill>
                  <a:srgbClr val="2B2B2B"/>
                </a:solidFill>
                <a:latin typeface="Noto Serif"/>
                <a:ea typeface="Noto Serif"/>
                <a:cs typeface="Noto Serif"/>
                <a:sym typeface="Noto Serif"/>
              </a:rPr>
              <a:t>)</a:t>
            </a:r>
          </a:p>
          <a:p>
            <a:pPr algn="just">
              <a:lnSpc>
                <a:spcPts val="3220"/>
              </a:lnSpc>
            </a:pPr>
            <a:r>
              <a:rPr lang="en-US" sz="2300" dirty="0">
                <a:solidFill>
                  <a:srgbClr val="2B2B2B"/>
                </a:solidFill>
                <a:latin typeface="Noto Serif"/>
                <a:ea typeface="Noto Serif"/>
                <a:cs typeface="Noto Serif"/>
                <a:sym typeface="Noto Serif"/>
              </a:rPr>
              <a:t>4. </a:t>
            </a:r>
            <a:r>
              <a:rPr lang="en-US" sz="2300" dirty="0" err="1">
                <a:solidFill>
                  <a:srgbClr val="2B2B2B"/>
                </a:solidFill>
                <a:latin typeface="Noto Serif"/>
                <a:ea typeface="Noto Serif"/>
                <a:cs typeface="Noto Serif"/>
                <a:sym typeface="Noto Serif"/>
              </a:rPr>
              <a:t>Coinvolgimento</a:t>
            </a:r>
            <a:r>
              <a:rPr lang="en-US" sz="2300" dirty="0">
                <a:solidFill>
                  <a:srgbClr val="2B2B2B"/>
                </a:solidFill>
                <a:latin typeface="Noto Serif"/>
                <a:ea typeface="Noto Serif"/>
                <a:cs typeface="Noto Serif"/>
                <a:sym typeface="Noto Serif"/>
              </a:rPr>
              <a:t> </a:t>
            </a:r>
            <a:r>
              <a:rPr lang="en-US" sz="2300" dirty="0" err="1">
                <a:solidFill>
                  <a:srgbClr val="2B2B2B"/>
                </a:solidFill>
                <a:latin typeface="Noto Serif"/>
                <a:ea typeface="Noto Serif"/>
                <a:cs typeface="Noto Serif"/>
                <a:sym typeface="Noto Serif"/>
              </a:rPr>
              <a:t>dei</a:t>
            </a:r>
            <a:r>
              <a:rPr lang="en-US" sz="2300" dirty="0">
                <a:solidFill>
                  <a:srgbClr val="2B2B2B"/>
                </a:solidFill>
                <a:latin typeface="Noto Serif"/>
                <a:ea typeface="Noto Serif"/>
                <a:cs typeface="Noto Serif"/>
                <a:sym typeface="Noto Serif"/>
              </a:rPr>
              <a:t> </a:t>
            </a:r>
            <a:r>
              <a:rPr lang="en-US" sz="2300" dirty="0" err="1">
                <a:solidFill>
                  <a:srgbClr val="2B2B2B"/>
                </a:solidFill>
                <a:latin typeface="Noto Serif"/>
                <a:ea typeface="Noto Serif"/>
                <a:cs typeface="Noto Serif"/>
                <a:sym typeface="Noto Serif"/>
              </a:rPr>
              <a:t>genitori</a:t>
            </a:r>
            <a:r>
              <a:rPr lang="en-US" sz="2300" dirty="0">
                <a:solidFill>
                  <a:srgbClr val="2B2B2B"/>
                </a:solidFill>
                <a:latin typeface="Noto Serif"/>
                <a:ea typeface="Noto Serif"/>
                <a:cs typeface="Noto Serif"/>
                <a:sym typeface="Noto Serif"/>
              </a:rPr>
              <a:t> </a:t>
            </a:r>
            <a:r>
              <a:rPr lang="en-US" sz="2300" dirty="0" err="1">
                <a:solidFill>
                  <a:srgbClr val="2B2B2B"/>
                </a:solidFill>
                <a:latin typeface="Noto Serif"/>
                <a:ea typeface="Noto Serif"/>
                <a:cs typeface="Noto Serif"/>
                <a:sym typeface="Noto Serif"/>
              </a:rPr>
              <a:t>delle</a:t>
            </a:r>
            <a:r>
              <a:rPr lang="en-US" sz="2300" dirty="0">
                <a:solidFill>
                  <a:srgbClr val="2B2B2B"/>
                </a:solidFill>
                <a:latin typeface="Noto Serif"/>
                <a:ea typeface="Noto Serif"/>
                <a:cs typeface="Noto Serif"/>
                <a:sym typeface="Noto Serif"/>
              </a:rPr>
              <a:t> parti </a:t>
            </a:r>
            <a:r>
              <a:rPr lang="en-US" sz="2300" dirty="0" err="1">
                <a:solidFill>
                  <a:srgbClr val="2B2B2B"/>
                </a:solidFill>
                <a:latin typeface="Noto Serif"/>
                <a:ea typeface="Noto Serif"/>
                <a:cs typeface="Noto Serif"/>
                <a:sym typeface="Noto Serif"/>
              </a:rPr>
              <a:t>interessate</a:t>
            </a:r>
            <a:endParaRPr lang="en-US" sz="2300" dirty="0">
              <a:solidFill>
                <a:srgbClr val="2B2B2B"/>
              </a:solidFill>
              <a:latin typeface="Noto Serif"/>
              <a:ea typeface="Noto Serif"/>
              <a:cs typeface="Noto Serif"/>
              <a:sym typeface="Noto Serif"/>
            </a:endParaRPr>
          </a:p>
          <a:p>
            <a:pPr algn="just">
              <a:lnSpc>
                <a:spcPts val="3220"/>
              </a:lnSpc>
            </a:pPr>
            <a:endParaRPr lang="en-US" sz="2300" dirty="0">
              <a:solidFill>
                <a:srgbClr val="2B2B2B"/>
              </a:solidFill>
              <a:latin typeface="Noto Serif"/>
              <a:ea typeface="Noto Serif"/>
              <a:cs typeface="Noto Serif"/>
              <a:sym typeface="Noto Serif"/>
            </a:endParaRPr>
          </a:p>
        </p:txBody>
      </p:sp>
      <p:sp>
        <p:nvSpPr>
          <p:cNvPr id="38" name="TextBox 38"/>
          <p:cNvSpPr txBox="1"/>
          <p:nvPr/>
        </p:nvSpPr>
        <p:spPr>
          <a:xfrm>
            <a:off x="12144856" y="5105400"/>
            <a:ext cx="4515773" cy="4438459"/>
          </a:xfrm>
          <a:prstGeom prst="rect">
            <a:avLst/>
          </a:prstGeom>
        </p:spPr>
        <p:txBody>
          <a:bodyPr lIns="0" tIns="0" rIns="0" bIns="0" rtlCol="0" anchor="t">
            <a:spAutoFit/>
          </a:bodyPr>
          <a:lstStyle/>
          <a:p>
            <a:pPr algn="just">
              <a:lnSpc>
                <a:spcPts val="2902"/>
              </a:lnSpc>
            </a:pPr>
            <a:r>
              <a:rPr lang="en-US" sz="2073" dirty="0">
                <a:solidFill>
                  <a:srgbClr val="2B2B2B"/>
                </a:solidFill>
                <a:latin typeface="Noto Serif"/>
                <a:ea typeface="Noto Serif"/>
                <a:cs typeface="Noto Serif"/>
                <a:sym typeface="Noto Serif"/>
              </a:rPr>
              <a:t> </a:t>
            </a:r>
            <a:r>
              <a:rPr lang="en-US" sz="2073" dirty="0" err="1">
                <a:solidFill>
                  <a:srgbClr val="2B2B2B"/>
                </a:solidFill>
                <a:latin typeface="Noto Serif"/>
                <a:ea typeface="Noto Serif"/>
                <a:cs typeface="Noto Serif"/>
                <a:sym typeface="Noto Serif"/>
              </a:rPr>
              <a:t>Nei</a:t>
            </a:r>
            <a:r>
              <a:rPr lang="en-US" sz="2073" dirty="0">
                <a:solidFill>
                  <a:srgbClr val="2B2B2B"/>
                </a:solidFill>
                <a:latin typeface="Noto Serif"/>
                <a:ea typeface="Noto Serif"/>
                <a:cs typeface="Noto Serif"/>
                <a:sym typeface="Noto Serif"/>
              </a:rPr>
              <a:t> </a:t>
            </a:r>
            <a:r>
              <a:rPr lang="en-US" sz="2073" dirty="0" err="1">
                <a:solidFill>
                  <a:srgbClr val="2B2B2B"/>
                </a:solidFill>
                <a:latin typeface="Noto Serif"/>
                <a:ea typeface="Noto Serif"/>
                <a:cs typeface="Noto Serif"/>
                <a:sym typeface="Noto Serif"/>
              </a:rPr>
              <a:t>casi</a:t>
            </a:r>
            <a:r>
              <a:rPr lang="en-US" sz="2073" dirty="0">
                <a:solidFill>
                  <a:srgbClr val="2B2B2B"/>
                </a:solidFill>
                <a:latin typeface="Noto Serif"/>
                <a:ea typeface="Noto Serif"/>
                <a:cs typeface="Noto Serif"/>
                <a:sym typeface="Noto Serif"/>
              </a:rPr>
              <a:t> di </a:t>
            </a:r>
            <a:r>
              <a:rPr lang="en-US" sz="2073" dirty="0" err="1">
                <a:solidFill>
                  <a:srgbClr val="2B2B2B"/>
                </a:solidFill>
                <a:latin typeface="Noto Serif"/>
                <a:ea typeface="Noto Serif"/>
                <a:cs typeface="Noto Serif"/>
                <a:sym typeface="Noto Serif"/>
              </a:rPr>
              <a:t>reato</a:t>
            </a:r>
            <a:r>
              <a:rPr lang="en-US" sz="2073" dirty="0">
                <a:solidFill>
                  <a:srgbClr val="2B2B2B"/>
                </a:solidFill>
                <a:latin typeface="Noto Serif"/>
                <a:ea typeface="Noto Serif"/>
                <a:cs typeface="Noto Serif"/>
                <a:sym typeface="Noto Serif"/>
              </a:rPr>
              <a:t>,  </a:t>
            </a:r>
            <a:r>
              <a:rPr lang="en-US" sz="2073" dirty="0" err="1">
                <a:solidFill>
                  <a:srgbClr val="2B2B2B"/>
                </a:solidFill>
                <a:latin typeface="Noto Serif"/>
                <a:ea typeface="Noto Serif"/>
                <a:cs typeface="Noto Serif"/>
                <a:sym typeface="Noto Serif"/>
              </a:rPr>
              <a:t>cioè</a:t>
            </a:r>
            <a:r>
              <a:rPr lang="en-US" sz="2073" dirty="0">
                <a:solidFill>
                  <a:srgbClr val="2B2B2B"/>
                </a:solidFill>
                <a:latin typeface="Noto Serif"/>
                <a:ea typeface="Noto Serif"/>
                <a:cs typeface="Noto Serif"/>
                <a:sym typeface="Noto Serif"/>
              </a:rPr>
              <a:t> </a:t>
            </a:r>
            <a:r>
              <a:rPr lang="en-US" sz="2073" dirty="0" err="1">
                <a:solidFill>
                  <a:srgbClr val="2B2B2B"/>
                </a:solidFill>
                <a:latin typeface="Noto Serif"/>
                <a:ea typeface="Noto Serif"/>
                <a:cs typeface="Noto Serif"/>
                <a:sym typeface="Noto Serif"/>
              </a:rPr>
              <a:t>quando</a:t>
            </a:r>
            <a:r>
              <a:rPr lang="en-US" sz="2073" dirty="0">
                <a:solidFill>
                  <a:srgbClr val="2B2B2B"/>
                </a:solidFill>
                <a:latin typeface="Noto Serif"/>
                <a:ea typeface="Noto Serif"/>
                <a:cs typeface="Noto Serif"/>
                <a:sym typeface="Noto Serif"/>
              </a:rPr>
              <a:t> il </a:t>
            </a:r>
            <a:r>
              <a:rPr lang="en-US" sz="2073" dirty="0" err="1">
                <a:solidFill>
                  <a:srgbClr val="2B2B2B"/>
                </a:solidFill>
                <a:latin typeface="Noto Serif"/>
                <a:ea typeface="Noto Serif"/>
                <a:cs typeface="Noto Serif"/>
                <a:sym typeface="Noto Serif"/>
              </a:rPr>
              <a:t>comportamento</a:t>
            </a:r>
            <a:r>
              <a:rPr lang="en-US" sz="2073" dirty="0">
                <a:solidFill>
                  <a:srgbClr val="2B2B2B"/>
                </a:solidFill>
                <a:latin typeface="Noto Serif"/>
                <a:ea typeface="Noto Serif"/>
                <a:cs typeface="Noto Serif"/>
                <a:sym typeface="Noto Serif"/>
              </a:rPr>
              <a:t> assume </a:t>
            </a:r>
            <a:r>
              <a:rPr lang="en-US" sz="2073" dirty="0" err="1">
                <a:solidFill>
                  <a:srgbClr val="2B2B2B"/>
                </a:solidFill>
                <a:latin typeface="Noto Serif"/>
                <a:ea typeface="Noto Serif"/>
                <a:cs typeface="Noto Serif"/>
                <a:sym typeface="Noto Serif"/>
              </a:rPr>
              <a:t>rilevanza</a:t>
            </a:r>
            <a:r>
              <a:rPr lang="en-US" sz="2073" dirty="0">
                <a:solidFill>
                  <a:srgbClr val="2B2B2B"/>
                </a:solidFill>
                <a:latin typeface="Noto Serif"/>
                <a:ea typeface="Noto Serif"/>
                <a:cs typeface="Noto Serif"/>
                <a:sym typeface="Noto Serif"/>
              </a:rPr>
              <a:t> </a:t>
            </a:r>
            <a:r>
              <a:rPr lang="en-US" sz="2073" dirty="0" err="1">
                <a:solidFill>
                  <a:srgbClr val="2B2B2B"/>
                </a:solidFill>
                <a:latin typeface="Noto Serif"/>
                <a:ea typeface="Noto Serif"/>
                <a:cs typeface="Noto Serif"/>
                <a:sym typeface="Noto Serif"/>
              </a:rPr>
              <a:t>penale</a:t>
            </a:r>
            <a:r>
              <a:rPr lang="en-US" sz="2073" dirty="0">
                <a:solidFill>
                  <a:srgbClr val="2B2B2B"/>
                </a:solidFill>
                <a:latin typeface="Noto Serif"/>
                <a:ea typeface="Noto Serif"/>
                <a:cs typeface="Noto Serif"/>
                <a:sym typeface="Noto Serif"/>
              </a:rPr>
              <a:t>,  la </a:t>
            </a:r>
            <a:r>
              <a:rPr lang="en-US" sz="2073" dirty="0" err="1">
                <a:solidFill>
                  <a:srgbClr val="2B2B2B"/>
                </a:solidFill>
                <a:latin typeface="Noto Serif"/>
                <a:ea typeface="Noto Serif"/>
                <a:cs typeface="Noto Serif"/>
                <a:sym typeface="Noto Serif"/>
              </a:rPr>
              <a:t>scuola</a:t>
            </a:r>
            <a:r>
              <a:rPr lang="en-US" sz="2073" dirty="0">
                <a:solidFill>
                  <a:srgbClr val="2B2B2B"/>
                </a:solidFill>
                <a:latin typeface="Noto Serif"/>
                <a:ea typeface="Noto Serif"/>
                <a:cs typeface="Noto Serif"/>
                <a:sym typeface="Noto Serif"/>
              </a:rPr>
              <a:t> ha </a:t>
            </a:r>
            <a:r>
              <a:rPr lang="en-US" sz="2073" dirty="0" err="1">
                <a:solidFill>
                  <a:srgbClr val="2B2B2B"/>
                </a:solidFill>
                <a:latin typeface="Noto Serif"/>
                <a:ea typeface="Noto Serif"/>
                <a:cs typeface="Noto Serif"/>
                <a:sym typeface="Noto Serif"/>
              </a:rPr>
              <a:t>l’obbligo</a:t>
            </a:r>
            <a:r>
              <a:rPr lang="en-US" sz="2073" dirty="0">
                <a:solidFill>
                  <a:srgbClr val="2B2B2B"/>
                </a:solidFill>
                <a:latin typeface="Noto Serif"/>
                <a:ea typeface="Noto Serif"/>
                <a:cs typeface="Noto Serif"/>
                <a:sym typeface="Noto Serif"/>
              </a:rPr>
              <a:t> di </a:t>
            </a:r>
            <a:r>
              <a:rPr lang="en-US" sz="2073" dirty="0" err="1">
                <a:solidFill>
                  <a:srgbClr val="2B2B2B"/>
                </a:solidFill>
                <a:latin typeface="Noto Serif"/>
                <a:ea typeface="Noto Serif"/>
                <a:cs typeface="Noto Serif"/>
                <a:sym typeface="Noto Serif"/>
              </a:rPr>
              <a:t>segnalare</a:t>
            </a:r>
            <a:r>
              <a:rPr lang="en-US" sz="2073" dirty="0">
                <a:solidFill>
                  <a:srgbClr val="2B2B2B"/>
                </a:solidFill>
                <a:latin typeface="Noto Serif"/>
                <a:ea typeface="Noto Serif"/>
                <a:cs typeface="Noto Serif"/>
                <a:sym typeface="Noto Serif"/>
              </a:rPr>
              <a:t> </a:t>
            </a:r>
            <a:r>
              <a:rPr lang="en-US" sz="2073" dirty="0" err="1">
                <a:solidFill>
                  <a:srgbClr val="2B2B2B"/>
                </a:solidFill>
                <a:latin typeface="Noto Serif"/>
                <a:ea typeface="Noto Serif"/>
                <a:cs typeface="Noto Serif"/>
                <a:sym typeface="Noto Serif"/>
              </a:rPr>
              <a:t>all’Autorità</a:t>
            </a:r>
            <a:r>
              <a:rPr lang="en-US" sz="2073" dirty="0">
                <a:solidFill>
                  <a:srgbClr val="2B2B2B"/>
                </a:solidFill>
                <a:latin typeface="Noto Serif"/>
                <a:ea typeface="Noto Serif"/>
                <a:cs typeface="Noto Serif"/>
                <a:sym typeface="Noto Serif"/>
              </a:rPr>
              <a:t> </a:t>
            </a:r>
            <a:r>
              <a:rPr lang="en-US" sz="2073" dirty="0" err="1">
                <a:solidFill>
                  <a:srgbClr val="2B2B2B"/>
                </a:solidFill>
                <a:latin typeface="Noto Serif"/>
                <a:ea typeface="Noto Serif"/>
                <a:cs typeface="Noto Serif"/>
                <a:sym typeface="Noto Serif"/>
              </a:rPr>
              <a:t>giudiziaria</a:t>
            </a:r>
            <a:r>
              <a:rPr lang="en-US" sz="2073" dirty="0">
                <a:solidFill>
                  <a:srgbClr val="2B2B2B"/>
                </a:solidFill>
                <a:latin typeface="Noto Serif"/>
                <a:ea typeface="Noto Serif"/>
                <a:cs typeface="Noto Serif"/>
                <a:sym typeface="Noto Serif"/>
              </a:rPr>
              <a:t>.</a:t>
            </a:r>
          </a:p>
          <a:p>
            <a:pPr algn="just">
              <a:lnSpc>
                <a:spcPts val="2902"/>
              </a:lnSpc>
            </a:pPr>
            <a:r>
              <a:rPr lang="it-IT" sz="2073" dirty="0">
                <a:solidFill>
                  <a:srgbClr val="2B2B2B"/>
                </a:solidFill>
                <a:latin typeface="Noto Serif"/>
                <a:ea typeface="Noto Serif"/>
                <a:cs typeface="Noto Serif"/>
                <a:sym typeface="Noto Serif"/>
              </a:rPr>
              <a:t>Tutti i docenti, venuti a conoscenza diretta o indiretta di eventuali episodi di bullismo o cyberbullismo, sono chiamati a segnalarli al referente scolastico o al Team Antibullismo, al fine di avviare una strategia d’intervento concordata e tempestiva.</a:t>
            </a:r>
            <a:endParaRPr lang="en-US" sz="2073" dirty="0">
              <a:solidFill>
                <a:srgbClr val="2B2B2B"/>
              </a:solidFill>
              <a:latin typeface="Noto Serif"/>
              <a:ea typeface="Noto Serif"/>
              <a:cs typeface="Noto Serif"/>
              <a:sym typeface="Noto Serif"/>
            </a:endParaRPr>
          </a:p>
        </p:txBody>
      </p:sp>
      <p:sp>
        <p:nvSpPr>
          <p:cNvPr id="39" name="TextBox 39"/>
          <p:cNvSpPr txBox="1"/>
          <p:nvPr/>
        </p:nvSpPr>
        <p:spPr>
          <a:xfrm>
            <a:off x="9459925" y="9002659"/>
            <a:ext cx="101560" cy="898875"/>
          </a:xfrm>
          <a:prstGeom prst="rect">
            <a:avLst/>
          </a:prstGeom>
        </p:spPr>
        <p:txBody>
          <a:bodyPr lIns="0" tIns="0" rIns="0" bIns="0" rtlCol="0" anchor="t">
            <a:spAutoFit/>
          </a:bodyPr>
          <a:lstStyle/>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p:txBody>
      </p:sp>
      <p:grpSp>
        <p:nvGrpSpPr>
          <p:cNvPr id="40" name="Group 40"/>
          <p:cNvGrpSpPr/>
          <p:nvPr/>
        </p:nvGrpSpPr>
        <p:grpSpPr>
          <a:xfrm>
            <a:off x="3937721" y="2798041"/>
            <a:ext cx="10150072" cy="775910"/>
            <a:chOff x="0" y="0"/>
            <a:chExt cx="2673270" cy="204355"/>
          </a:xfrm>
        </p:grpSpPr>
        <p:sp>
          <p:nvSpPr>
            <p:cNvPr id="41" name="Freeform 41"/>
            <p:cNvSpPr/>
            <p:nvPr/>
          </p:nvSpPr>
          <p:spPr>
            <a:xfrm>
              <a:off x="0" y="0"/>
              <a:ext cx="2673270" cy="204355"/>
            </a:xfrm>
            <a:custGeom>
              <a:avLst/>
              <a:gdLst/>
              <a:ahLst/>
              <a:cxnLst/>
              <a:rect l="l" t="t" r="r" b="b"/>
              <a:pathLst>
                <a:path w="2673270" h="204355">
                  <a:moveTo>
                    <a:pt x="0" y="0"/>
                  </a:moveTo>
                  <a:lnTo>
                    <a:pt x="2673270" y="0"/>
                  </a:lnTo>
                  <a:lnTo>
                    <a:pt x="2673270" y="204355"/>
                  </a:lnTo>
                  <a:lnTo>
                    <a:pt x="0" y="204355"/>
                  </a:lnTo>
                  <a:close/>
                </a:path>
              </a:pathLst>
            </a:custGeom>
            <a:solidFill>
              <a:srgbClr val="FEFFFF"/>
            </a:solidFill>
          </p:spPr>
        </p:sp>
        <p:sp>
          <p:nvSpPr>
            <p:cNvPr id="42" name="TextBox 42"/>
            <p:cNvSpPr txBox="1"/>
            <p:nvPr/>
          </p:nvSpPr>
          <p:spPr>
            <a:xfrm>
              <a:off x="0" y="-28575"/>
              <a:ext cx="2673270" cy="232930"/>
            </a:xfrm>
            <a:prstGeom prst="rect">
              <a:avLst/>
            </a:prstGeom>
          </p:spPr>
          <p:txBody>
            <a:bodyPr lIns="50800" tIns="50800" rIns="50800" bIns="50800" rtlCol="0" anchor="ctr"/>
            <a:lstStyle/>
            <a:p>
              <a:pPr algn="ctr">
                <a:lnSpc>
                  <a:spcPts val="2430"/>
                </a:lnSpc>
              </a:pPr>
              <a:endParaRPr/>
            </a:p>
          </p:txBody>
        </p:sp>
      </p:grpSp>
      <p:sp>
        <p:nvSpPr>
          <p:cNvPr id="43" name="TextBox 43"/>
          <p:cNvSpPr txBox="1"/>
          <p:nvPr/>
        </p:nvSpPr>
        <p:spPr>
          <a:xfrm>
            <a:off x="1265166" y="2774341"/>
            <a:ext cx="15520509" cy="737586"/>
          </a:xfrm>
          <a:prstGeom prst="rect">
            <a:avLst/>
          </a:prstGeom>
        </p:spPr>
        <p:txBody>
          <a:bodyPr lIns="0" tIns="0" rIns="0" bIns="0" rtlCol="0" anchor="t">
            <a:spAutoFit/>
          </a:bodyPr>
          <a:lstStyle/>
          <a:p>
            <a:pPr algn="ctr">
              <a:lnSpc>
                <a:spcPts val="6070"/>
              </a:lnSpc>
              <a:spcBef>
                <a:spcPct val="0"/>
              </a:spcBef>
            </a:pPr>
            <a:r>
              <a:rPr lang="en-US" sz="4336" b="1" dirty="0" err="1">
                <a:solidFill>
                  <a:srgbClr val="FF0000"/>
                </a:solidFill>
                <a:latin typeface="Quicksand Bold"/>
                <a:ea typeface="Quicksand Bold"/>
                <a:cs typeface="Quicksand Bold"/>
                <a:sym typeface="Quicksand Bold"/>
              </a:rPr>
              <a:t>Fase</a:t>
            </a:r>
            <a:r>
              <a:rPr lang="en-US" sz="4336" b="1" dirty="0">
                <a:solidFill>
                  <a:srgbClr val="FF0000"/>
                </a:solidFill>
                <a:latin typeface="Quicksand Bold"/>
                <a:ea typeface="Quicksand Bold"/>
                <a:cs typeface="Quicksand Bold"/>
                <a:sym typeface="Quicksand Bold"/>
              </a:rPr>
              <a:t> </a:t>
            </a:r>
            <a:r>
              <a:rPr lang="en-US" sz="4336" b="1" dirty="0" err="1">
                <a:solidFill>
                  <a:srgbClr val="FF0000"/>
                </a:solidFill>
                <a:latin typeface="Quicksand Bold"/>
                <a:ea typeface="Quicksand Bold"/>
                <a:cs typeface="Quicksand Bold"/>
                <a:sym typeface="Quicksand Bold"/>
              </a:rPr>
              <a:t>operativa</a:t>
            </a:r>
            <a:r>
              <a:rPr lang="en-US" sz="4336" b="1" dirty="0">
                <a:solidFill>
                  <a:srgbClr val="FF0000"/>
                </a:solidFill>
                <a:latin typeface="Quicksand Bold"/>
                <a:ea typeface="Quicksand Bold"/>
                <a:cs typeface="Quicksand Bold"/>
                <a:sym typeface="Quicksand Bold"/>
              </a:rPr>
              <a:t> da </a:t>
            </a:r>
            <a:r>
              <a:rPr lang="en-US" sz="4336" b="1" dirty="0" err="1">
                <a:solidFill>
                  <a:srgbClr val="FF0000"/>
                </a:solidFill>
                <a:latin typeface="Quicksand Bold"/>
                <a:ea typeface="Quicksand Bold"/>
                <a:cs typeface="Quicksand Bold"/>
                <a:sym typeface="Quicksand Bold"/>
              </a:rPr>
              <a:t>adottare</a:t>
            </a:r>
            <a:r>
              <a:rPr lang="en-US" sz="4336" b="1" dirty="0">
                <a:solidFill>
                  <a:srgbClr val="FF0000"/>
                </a:solidFill>
                <a:latin typeface="Quicksand Bold"/>
                <a:ea typeface="Quicksand Bold"/>
                <a:cs typeface="Quicksand Bold"/>
                <a:sym typeface="Quicksand Bold"/>
              </a:rPr>
              <a:t> in </a:t>
            </a:r>
            <a:r>
              <a:rPr lang="en-US" sz="4336" b="1" dirty="0" err="1">
                <a:solidFill>
                  <a:srgbClr val="FF0000"/>
                </a:solidFill>
                <a:latin typeface="Quicksand Bold"/>
                <a:ea typeface="Quicksand Bold"/>
                <a:cs typeface="Quicksand Bold"/>
                <a:sym typeface="Quicksand Bold"/>
              </a:rPr>
              <a:t>caso</a:t>
            </a:r>
            <a:r>
              <a:rPr lang="en-US" sz="4336" b="1" dirty="0">
                <a:solidFill>
                  <a:srgbClr val="FF0000"/>
                </a:solidFill>
                <a:latin typeface="Quicksand Bold"/>
                <a:ea typeface="Quicksand Bold"/>
                <a:cs typeface="Quicksand Bold"/>
                <a:sym typeface="Quicksand Bold"/>
              </a:rPr>
              <a:t> di </a:t>
            </a:r>
            <a:r>
              <a:rPr lang="en-US" sz="4336" b="1" dirty="0" err="1">
                <a:solidFill>
                  <a:srgbClr val="FF0000"/>
                </a:solidFill>
                <a:latin typeface="Quicksand Bold"/>
                <a:ea typeface="Quicksand Bold"/>
                <a:cs typeface="Quicksand Bold"/>
                <a:sym typeface="Quicksand Bold"/>
              </a:rPr>
              <a:t>bullismo</a:t>
            </a:r>
            <a:r>
              <a:rPr lang="en-US" sz="4336" b="1" dirty="0">
                <a:solidFill>
                  <a:srgbClr val="FF0000"/>
                </a:solidFill>
                <a:latin typeface="Quicksand Bold"/>
                <a:ea typeface="Quicksand Bold"/>
                <a:cs typeface="Quicksand Bold"/>
                <a:sym typeface="Quicksand Bold"/>
              </a:rPr>
              <a:t> </a:t>
            </a:r>
            <a:r>
              <a:rPr lang="en-US" sz="4336" b="1" dirty="0" err="1">
                <a:solidFill>
                  <a:srgbClr val="FF0000"/>
                </a:solidFill>
                <a:latin typeface="Quicksand Bold"/>
                <a:ea typeface="Quicksand Bold"/>
                <a:cs typeface="Quicksand Bold"/>
                <a:sym typeface="Quicksand Bold"/>
              </a:rPr>
              <a:t>conclamato</a:t>
            </a:r>
            <a:endParaRPr lang="en-US" sz="4336" b="1" dirty="0">
              <a:solidFill>
                <a:srgbClr val="FF0000"/>
              </a:solidFill>
              <a:latin typeface="Quicksand Bold"/>
              <a:ea typeface="Quicksand Bold"/>
              <a:cs typeface="Quicksand Bold"/>
              <a:sym typeface="Quicksand Bold"/>
            </a:endParaRPr>
          </a:p>
        </p:txBody>
      </p:sp>
    </p:spTree>
    <p:extLst>
      <p:ext uri="{BB962C8B-B14F-4D97-AF65-F5344CB8AC3E}">
        <p14:creationId xmlns:p14="http://schemas.microsoft.com/office/powerpoint/2010/main" val="2175053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D2C1B3"/>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D2C1B3"/>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8F847B"/>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8F847B"/>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2" name="Group 12"/>
          <p:cNvGrpSpPr/>
          <p:nvPr/>
        </p:nvGrpSpPr>
        <p:grpSpPr>
          <a:xfrm>
            <a:off x="2460028" y="3078175"/>
            <a:ext cx="14799272" cy="1149771"/>
            <a:chOff x="0" y="0"/>
            <a:chExt cx="4156539" cy="322926"/>
          </a:xfrm>
        </p:grpSpPr>
        <p:sp>
          <p:nvSpPr>
            <p:cNvPr id="13" name="Freeform 13"/>
            <p:cNvSpPr/>
            <p:nvPr/>
          </p:nvSpPr>
          <p:spPr>
            <a:xfrm>
              <a:off x="0" y="0"/>
              <a:ext cx="4156539" cy="322926"/>
            </a:xfrm>
            <a:custGeom>
              <a:avLst/>
              <a:gdLst/>
              <a:ahLst/>
              <a:cxnLst/>
              <a:rect l="l" t="t" r="r" b="b"/>
              <a:pathLst>
                <a:path w="4156539" h="322926">
                  <a:moveTo>
                    <a:pt x="52313" y="0"/>
                  </a:moveTo>
                  <a:lnTo>
                    <a:pt x="4104226" y="0"/>
                  </a:lnTo>
                  <a:cubicBezTo>
                    <a:pt x="4133117" y="0"/>
                    <a:pt x="4156539" y="23421"/>
                    <a:pt x="4156539" y="52313"/>
                  </a:cubicBezTo>
                  <a:lnTo>
                    <a:pt x="4156539" y="270613"/>
                  </a:lnTo>
                  <a:cubicBezTo>
                    <a:pt x="4156539" y="284487"/>
                    <a:pt x="4151027" y="297793"/>
                    <a:pt x="4141217" y="307604"/>
                  </a:cubicBezTo>
                  <a:cubicBezTo>
                    <a:pt x="4131406" y="317414"/>
                    <a:pt x="4118100" y="322926"/>
                    <a:pt x="4104226" y="322926"/>
                  </a:cubicBezTo>
                  <a:lnTo>
                    <a:pt x="52313" y="322926"/>
                  </a:lnTo>
                  <a:cubicBezTo>
                    <a:pt x="38439" y="322926"/>
                    <a:pt x="25133" y="317414"/>
                    <a:pt x="15322" y="307604"/>
                  </a:cubicBezTo>
                  <a:cubicBezTo>
                    <a:pt x="5512" y="297793"/>
                    <a:pt x="0" y="284487"/>
                    <a:pt x="0" y="270613"/>
                  </a:cubicBezTo>
                  <a:lnTo>
                    <a:pt x="0" y="52313"/>
                  </a:lnTo>
                  <a:cubicBezTo>
                    <a:pt x="0" y="38439"/>
                    <a:pt x="5512" y="25133"/>
                    <a:pt x="15322" y="15322"/>
                  </a:cubicBezTo>
                  <a:cubicBezTo>
                    <a:pt x="25133" y="5512"/>
                    <a:pt x="38439" y="0"/>
                    <a:pt x="52313" y="0"/>
                  </a:cubicBezTo>
                  <a:close/>
                </a:path>
              </a:pathLst>
            </a:custGeom>
            <a:solidFill>
              <a:srgbClr val="F4F4F4"/>
            </a:solidFill>
            <a:ln w="23812" cap="rnd">
              <a:solidFill>
                <a:srgbClr val="F5F4F2"/>
              </a:solidFill>
              <a:prstDash val="solid"/>
              <a:round/>
            </a:ln>
          </p:spPr>
        </p:sp>
        <p:sp>
          <p:nvSpPr>
            <p:cNvPr id="14" name="TextBox 14"/>
            <p:cNvSpPr txBox="1"/>
            <p:nvPr/>
          </p:nvSpPr>
          <p:spPr>
            <a:xfrm>
              <a:off x="0" y="-28575"/>
              <a:ext cx="4156539" cy="351501"/>
            </a:xfrm>
            <a:prstGeom prst="rect">
              <a:avLst/>
            </a:prstGeom>
          </p:spPr>
          <p:txBody>
            <a:bodyPr lIns="64310" tIns="64310" rIns="64310" bIns="64310" rtlCol="0" anchor="ctr"/>
            <a:lstStyle/>
            <a:p>
              <a:pPr algn="ctr">
                <a:lnSpc>
                  <a:spcPts val="2430"/>
                </a:lnSpc>
                <a:spcBef>
                  <a:spcPct val="0"/>
                </a:spcBef>
              </a:pPr>
              <a:endParaRPr/>
            </a:p>
          </p:txBody>
        </p:sp>
      </p:grpSp>
      <p:grpSp>
        <p:nvGrpSpPr>
          <p:cNvPr id="15" name="Group 15"/>
          <p:cNvGrpSpPr/>
          <p:nvPr/>
        </p:nvGrpSpPr>
        <p:grpSpPr>
          <a:xfrm>
            <a:off x="2533487" y="4424326"/>
            <a:ext cx="14799272" cy="1149771"/>
            <a:chOff x="0" y="0"/>
            <a:chExt cx="4156539" cy="322926"/>
          </a:xfrm>
        </p:grpSpPr>
        <p:sp>
          <p:nvSpPr>
            <p:cNvPr id="16" name="Freeform 16"/>
            <p:cNvSpPr/>
            <p:nvPr/>
          </p:nvSpPr>
          <p:spPr>
            <a:xfrm>
              <a:off x="0" y="0"/>
              <a:ext cx="4156539" cy="322926"/>
            </a:xfrm>
            <a:custGeom>
              <a:avLst/>
              <a:gdLst/>
              <a:ahLst/>
              <a:cxnLst/>
              <a:rect l="l" t="t" r="r" b="b"/>
              <a:pathLst>
                <a:path w="4156539" h="322926">
                  <a:moveTo>
                    <a:pt x="52313" y="0"/>
                  </a:moveTo>
                  <a:lnTo>
                    <a:pt x="4104226" y="0"/>
                  </a:lnTo>
                  <a:cubicBezTo>
                    <a:pt x="4133117" y="0"/>
                    <a:pt x="4156539" y="23421"/>
                    <a:pt x="4156539" y="52313"/>
                  </a:cubicBezTo>
                  <a:lnTo>
                    <a:pt x="4156539" y="270613"/>
                  </a:lnTo>
                  <a:cubicBezTo>
                    <a:pt x="4156539" y="284487"/>
                    <a:pt x="4151027" y="297793"/>
                    <a:pt x="4141217" y="307604"/>
                  </a:cubicBezTo>
                  <a:cubicBezTo>
                    <a:pt x="4131406" y="317414"/>
                    <a:pt x="4118100" y="322926"/>
                    <a:pt x="4104226" y="322926"/>
                  </a:cubicBezTo>
                  <a:lnTo>
                    <a:pt x="52313" y="322926"/>
                  </a:lnTo>
                  <a:cubicBezTo>
                    <a:pt x="38439" y="322926"/>
                    <a:pt x="25133" y="317414"/>
                    <a:pt x="15322" y="307604"/>
                  </a:cubicBezTo>
                  <a:cubicBezTo>
                    <a:pt x="5512" y="297793"/>
                    <a:pt x="0" y="284487"/>
                    <a:pt x="0" y="270613"/>
                  </a:cubicBezTo>
                  <a:lnTo>
                    <a:pt x="0" y="52313"/>
                  </a:lnTo>
                  <a:cubicBezTo>
                    <a:pt x="0" y="38439"/>
                    <a:pt x="5512" y="25133"/>
                    <a:pt x="15322" y="15322"/>
                  </a:cubicBezTo>
                  <a:cubicBezTo>
                    <a:pt x="25133" y="5512"/>
                    <a:pt x="38439" y="0"/>
                    <a:pt x="52313" y="0"/>
                  </a:cubicBezTo>
                  <a:close/>
                </a:path>
              </a:pathLst>
            </a:custGeom>
            <a:solidFill>
              <a:srgbClr val="F4F4F4"/>
            </a:solidFill>
            <a:ln w="23812" cap="rnd">
              <a:solidFill>
                <a:srgbClr val="F5F4F2"/>
              </a:solidFill>
              <a:prstDash val="solid"/>
              <a:round/>
            </a:ln>
          </p:spPr>
        </p:sp>
        <p:sp>
          <p:nvSpPr>
            <p:cNvPr id="17" name="TextBox 17"/>
            <p:cNvSpPr txBox="1"/>
            <p:nvPr/>
          </p:nvSpPr>
          <p:spPr>
            <a:xfrm>
              <a:off x="0" y="-28575"/>
              <a:ext cx="4156539" cy="351501"/>
            </a:xfrm>
            <a:prstGeom prst="rect">
              <a:avLst/>
            </a:prstGeom>
          </p:spPr>
          <p:txBody>
            <a:bodyPr lIns="64310" tIns="64310" rIns="64310" bIns="64310" rtlCol="0" anchor="ctr"/>
            <a:lstStyle/>
            <a:p>
              <a:pPr algn="ctr">
                <a:lnSpc>
                  <a:spcPts val="2430"/>
                </a:lnSpc>
                <a:spcBef>
                  <a:spcPct val="0"/>
                </a:spcBef>
              </a:pPr>
              <a:endParaRPr/>
            </a:p>
          </p:txBody>
        </p:sp>
      </p:grpSp>
      <p:grpSp>
        <p:nvGrpSpPr>
          <p:cNvPr id="18" name="Group 18"/>
          <p:cNvGrpSpPr/>
          <p:nvPr/>
        </p:nvGrpSpPr>
        <p:grpSpPr>
          <a:xfrm>
            <a:off x="2606946" y="5770477"/>
            <a:ext cx="14799272" cy="1149771"/>
            <a:chOff x="0" y="0"/>
            <a:chExt cx="4156539" cy="322926"/>
          </a:xfrm>
        </p:grpSpPr>
        <p:sp>
          <p:nvSpPr>
            <p:cNvPr id="19" name="Freeform 19"/>
            <p:cNvSpPr/>
            <p:nvPr/>
          </p:nvSpPr>
          <p:spPr>
            <a:xfrm>
              <a:off x="0" y="0"/>
              <a:ext cx="4156539" cy="322926"/>
            </a:xfrm>
            <a:custGeom>
              <a:avLst/>
              <a:gdLst/>
              <a:ahLst/>
              <a:cxnLst/>
              <a:rect l="l" t="t" r="r" b="b"/>
              <a:pathLst>
                <a:path w="4156539" h="322926">
                  <a:moveTo>
                    <a:pt x="52313" y="0"/>
                  </a:moveTo>
                  <a:lnTo>
                    <a:pt x="4104226" y="0"/>
                  </a:lnTo>
                  <a:cubicBezTo>
                    <a:pt x="4133117" y="0"/>
                    <a:pt x="4156539" y="23421"/>
                    <a:pt x="4156539" y="52313"/>
                  </a:cubicBezTo>
                  <a:lnTo>
                    <a:pt x="4156539" y="270613"/>
                  </a:lnTo>
                  <a:cubicBezTo>
                    <a:pt x="4156539" y="284487"/>
                    <a:pt x="4151027" y="297793"/>
                    <a:pt x="4141217" y="307604"/>
                  </a:cubicBezTo>
                  <a:cubicBezTo>
                    <a:pt x="4131406" y="317414"/>
                    <a:pt x="4118100" y="322926"/>
                    <a:pt x="4104226" y="322926"/>
                  </a:cubicBezTo>
                  <a:lnTo>
                    <a:pt x="52313" y="322926"/>
                  </a:lnTo>
                  <a:cubicBezTo>
                    <a:pt x="38439" y="322926"/>
                    <a:pt x="25133" y="317414"/>
                    <a:pt x="15322" y="307604"/>
                  </a:cubicBezTo>
                  <a:cubicBezTo>
                    <a:pt x="5512" y="297793"/>
                    <a:pt x="0" y="284487"/>
                    <a:pt x="0" y="270613"/>
                  </a:cubicBezTo>
                  <a:lnTo>
                    <a:pt x="0" y="52313"/>
                  </a:lnTo>
                  <a:cubicBezTo>
                    <a:pt x="0" y="38439"/>
                    <a:pt x="5512" y="25133"/>
                    <a:pt x="15322" y="15322"/>
                  </a:cubicBezTo>
                  <a:cubicBezTo>
                    <a:pt x="25133" y="5512"/>
                    <a:pt x="38439" y="0"/>
                    <a:pt x="52313" y="0"/>
                  </a:cubicBezTo>
                  <a:close/>
                </a:path>
              </a:pathLst>
            </a:custGeom>
            <a:solidFill>
              <a:srgbClr val="F4F4F4"/>
            </a:solidFill>
            <a:ln w="23812" cap="rnd">
              <a:solidFill>
                <a:srgbClr val="F5F4F2"/>
              </a:solidFill>
              <a:prstDash val="solid"/>
              <a:round/>
            </a:ln>
          </p:spPr>
        </p:sp>
        <p:sp>
          <p:nvSpPr>
            <p:cNvPr id="20" name="TextBox 20"/>
            <p:cNvSpPr txBox="1"/>
            <p:nvPr/>
          </p:nvSpPr>
          <p:spPr>
            <a:xfrm>
              <a:off x="0" y="-28575"/>
              <a:ext cx="4156539" cy="351501"/>
            </a:xfrm>
            <a:prstGeom prst="rect">
              <a:avLst/>
            </a:prstGeom>
          </p:spPr>
          <p:txBody>
            <a:bodyPr lIns="64310" tIns="64310" rIns="64310" bIns="64310" rtlCol="0" anchor="ctr"/>
            <a:lstStyle/>
            <a:p>
              <a:pPr algn="ctr">
                <a:lnSpc>
                  <a:spcPts val="2430"/>
                </a:lnSpc>
                <a:spcBef>
                  <a:spcPct val="0"/>
                </a:spcBef>
              </a:pPr>
              <a:endParaRPr/>
            </a:p>
          </p:txBody>
        </p:sp>
      </p:grpSp>
      <p:grpSp>
        <p:nvGrpSpPr>
          <p:cNvPr id="21" name="Group 21"/>
          <p:cNvGrpSpPr/>
          <p:nvPr/>
        </p:nvGrpSpPr>
        <p:grpSpPr>
          <a:xfrm>
            <a:off x="2680404" y="7116628"/>
            <a:ext cx="14799272" cy="1149771"/>
            <a:chOff x="0" y="0"/>
            <a:chExt cx="4156539" cy="322926"/>
          </a:xfrm>
        </p:grpSpPr>
        <p:sp>
          <p:nvSpPr>
            <p:cNvPr id="22" name="Freeform 22"/>
            <p:cNvSpPr/>
            <p:nvPr/>
          </p:nvSpPr>
          <p:spPr>
            <a:xfrm>
              <a:off x="0" y="0"/>
              <a:ext cx="4156539" cy="322926"/>
            </a:xfrm>
            <a:custGeom>
              <a:avLst/>
              <a:gdLst/>
              <a:ahLst/>
              <a:cxnLst/>
              <a:rect l="l" t="t" r="r" b="b"/>
              <a:pathLst>
                <a:path w="4156539" h="322926">
                  <a:moveTo>
                    <a:pt x="52313" y="0"/>
                  </a:moveTo>
                  <a:lnTo>
                    <a:pt x="4104226" y="0"/>
                  </a:lnTo>
                  <a:cubicBezTo>
                    <a:pt x="4133117" y="0"/>
                    <a:pt x="4156539" y="23421"/>
                    <a:pt x="4156539" y="52313"/>
                  </a:cubicBezTo>
                  <a:lnTo>
                    <a:pt x="4156539" y="270613"/>
                  </a:lnTo>
                  <a:cubicBezTo>
                    <a:pt x="4156539" y="284487"/>
                    <a:pt x="4151027" y="297793"/>
                    <a:pt x="4141217" y="307604"/>
                  </a:cubicBezTo>
                  <a:cubicBezTo>
                    <a:pt x="4131406" y="317414"/>
                    <a:pt x="4118100" y="322926"/>
                    <a:pt x="4104226" y="322926"/>
                  </a:cubicBezTo>
                  <a:lnTo>
                    <a:pt x="52313" y="322926"/>
                  </a:lnTo>
                  <a:cubicBezTo>
                    <a:pt x="38439" y="322926"/>
                    <a:pt x="25133" y="317414"/>
                    <a:pt x="15322" y="307604"/>
                  </a:cubicBezTo>
                  <a:cubicBezTo>
                    <a:pt x="5512" y="297793"/>
                    <a:pt x="0" y="284487"/>
                    <a:pt x="0" y="270613"/>
                  </a:cubicBezTo>
                  <a:lnTo>
                    <a:pt x="0" y="52313"/>
                  </a:lnTo>
                  <a:cubicBezTo>
                    <a:pt x="0" y="38439"/>
                    <a:pt x="5512" y="25133"/>
                    <a:pt x="15322" y="15322"/>
                  </a:cubicBezTo>
                  <a:cubicBezTo>
                    <a:pt x="25133" y="5512"/>
                    <a:pt x="38439" y="0"/>
                    <a:pt x="52313" y="0"/>
                  </a:cubicBezTo>
                  <a:close/>
                </a:path>
              </a:pathLst>
            </a:custGeom>
            <a:solidFill>
              <a:srgbClr val="F4F4F4"/>
            </a:solidFill>
            <a:ln w="23812" cap="rnd">
              <a:solidFill>
                <a:srgbClr val="F5F4F2"/>
              </a:solidFill>
              <a:prstDash val="solid"/>
              <a:round/>
            </a:ln>
          </p:spPr>
        </p:sp>
        <p:sp>
          <p:nvSpPr>
            <p:cNvPr id="23" name="TextBox 23"/>
            <p:cNvSpPr txBox="1"/>
            <p:nvPr/>
          </p:nvSpPr>
          <p:spPr>
            <a:xfrm>
              <a:off x="0" y="-28575"/>
              <a:ext cx="4156539" cy="351501"/>
            </a:xfrm>
            <a:prstGeom prst="rect">
              <a:avLst/>
            </a:prstGeom>
          </p:spPr>
          <p:txBody>
            <a:bodyPr lIns="64310" tIns="64310" rIns="64310" bIns="64310" rtlCol="0" anchor="ctr"/>
            <a:lstStyle/>
            <a:p>
              <a:pPr algn="ctr">
                <a:lnSpc>
                  <a:spcPts val="2430"/>
                </a:lnSpc>
                <a:spcBef>
                  <a:spcPct val="0"/>
                </a:spcBef>
              </a:pPr>
              <a:endParaRPr/>
            </a:p>
          </p:txBody>
        </p:sp>
      </p:grpSp>
      <p:sp>
        <p:nvSpPr>
          <p:cNvPr id="24" name="Freeform 24"/>
          <p:cNvSpPr/>
          <p:nvPr/>
        </p:nvSpPr>
        <p:spPr>
          <a:xfrm>
            <a:off x="643491" y="2826999"/>
            <a:ext cx="1530956" cy="1511819"/>
          </a:xfrm>
          <a:custGeom>
            <a:avLst/>
            <a:gdLst/>
            <a:ahLst/>
            <a:cxnLst/>
            <a:rect l="l" t="t" r="r" b="b"/>
            <a:pathLst>
              <a:path w="1530956" h="1511819">
                <a:moveTo>
                  <a:pt x="0" y="0"/>
                </a:moveTo>
                <a:lnTo>
                  <a:pt x="1530956" y="0"/>
                </a:lnTo>
                <a:lnTo>
                  <a:pt x="1530956" y="1511819"/>
                </a:lnTo>
                <a:lnTo>
                  <a:pt x="0" y="15118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5" name="Freeform 25"/>
          <p:cNvSpPr/>
          <p:nvPr/>
        </p:nvSpPr>
        <p:spPr>
          <a:xfrm>
            <a:off x="1022441" y="4567497"/>
            <a:ext cx="1152006" cy="1152006"/>
          </a:xfrm>
          <a:custGeom>
            <a:avLst/>
            <a:gdLst/>
            <a:ahLst/>
            <a:cxnLst/>
            <a:rect l="l" t="t" r="r" b="b"/>
            <a:pathLst>
              <a:path w="1152006" h="1152006">
                <a:moveTo>
                  <a:pt x="0" y="0"/>
                </a:moveTo>
                <a:lnTo>
                  <a:pt x="1152006" y="0"/>
                </a:lnTo>
                <a:lnTo>
                  <a:pt x="1152006" y="1152006"/>
                </a:lnTo>
                <a:lnTo>
                  <a:pt x="0" y="11520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6" name="Freeform 26"/>
          <p:cNvSpPr/>
          <p:nvPr/>
        </p:nvSpPr>
        <p:spPr>
          <a:xfrm>
            <a:off x="1028700" y="5948103"/>
            <a:ext cx="1174330" cy="1250950"/>
          </a:xfrm>
          <a:custGeom>
            <a:avLst/>
            <a:gdLst/>
            <a:ahLst/>
            <a:cxnLst/>
            <a:rect l="l" t="t" r="r" b="b"/>
            <a:pathLst>
              <a:path w="1174330" h="1250950">
                <a:moveTo>
                  <a:pt x="0" y="0"/>
                </a:moveTo>
                <a:lnTo>
                  <a:pt x="1174330" y="0"/>
                </a:lnTo>
                <a:lnTo>
                  <a:pt x="1174330" y="1250950"/>
                </a:lnTo>
                <a:lnTo>
                  <a:pt x="0" y="12509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7" name="Freeform 27"/>
          <p:cNvSpPr/>
          <p:nvPr/>
        </p:nvSpPr>
        <p:spPr>
          <a:xfrm>
            <a:off x="896078" y="7427653"/>
            <a:ext cx="1563950" cy="1335222"/>
          </a:xfrm>
          <a:custGeom>
            <a:avLst/>
            <a:gdLst/>
            <a:ahLst/>
            <a:cxnLst/>
            <a:rect l="l" t="t" r="r" b="b"/>
            <a:pathLst>
              <a:path w="1563950" h="1335222">
                <a:moveTo>
                  <a:pt x="0" y="0"/>
                </a:moveTo>
                <a:lnTo>
                  <a:pt x="1563950" y="0"/>
                </a:lnTo>
                <a:lnTo>
                  <a:pt x="1563950" y="1335223"/>
                </a:lnTo>
                <a:lnTo>
                  <a:pt x="0" y="133522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8" name="TextBox 28"/>
          <p:cNvSpPr txBox="1"/>
          <p:nvPr/>
        </p:nvSpPr>
        <p:spPr>
          <a:xfrm>
            <a:off x="2949099" y="988788"/>
            <a:ext cx="12389802"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STRUMENTI E RISORSE</a:t>
            </a:r>
          </a:p>
        </p:txBody>
      </p:sp>
      <p:sp>
        <p:nvSpPr>
          <p:cNvPr id="29" name="TextBox 29"/>
          <p:cNvSpPr txBox="1"/>
          <p:nvPr/>
        </p:nvSpPr>
        <p:spPr>
          <a:xfrm>
            <a:off x="3261649" y="3128883"/>
            <a:ext cx="13342947" cy="860425"/>
          </a:xfrm>
          <a:prstGeom prst="rect">
            <a:avLst/>
          </a:prstGeom>
        </p:spPr>
        <p:txBody>
          <a:bodyPr lIns="0" tIns="0" rIns="0" bIns="0" rtlCol="0" anchor="t">
            <a:spAutoFit/>
          </a:bodyPr>
          <a:lstStyle/>
          <a:p>
            <a:pPr algn="ctr">
              <a:lnSpc>
                <a:spcPts val="3499"/>
              </a:lnSpc>
            </a:pPr>
            <a:r>
              <a:rPr lang="en-US" sz="2499">
                <a:solidFill>
                  <a:srgbClr val="2B2B2B"/>
                </a:solidFill>
                <a:latin typeface="Noto Serif"/>
                <a:ea typeface="Noto Serif"/>
                <a:cs typeface="Noto Serif"/>
                <a:sym typeface="Noto Serif"/>
              </a:rPr>
              <a:t>Il</a:t>
            </a:r>
            <a:r>
              <a:rPr lang="en-US" sz="2499" b="1">
                <a:solidFill>
                  <a:srgbClr val="2B2B2B"/>
                </a:solidFill>
                <a:latin typeface="Noto Serif Bold"/>
                <a:ea typeface="Noto Serif Bold"/>
                <a:cs typeface="Noto Serif Bold"/>
                <a:sym typeface="Noto Serif Bold"/>
              </a:rPr>
              <a:t> Numero Emergenza Infanzia 114</a:t>
            </a:r>
            <a:r>
              <a:rPr lang="en-US" sz="2499">
                <a:solidFill>
                  <a:srgbClr val="2B2B2B"/>
                </a:solidFill>
                <a:latin typeface="Noto Serif"/>
                <a:ea typeface="Noto Serif"/>
                <a:cs typeface="Noto Serif"/>
                <a:sym typeface="Noto Serif"/>
              </a:rPr>
              <a:t>, </a:t>
            </a:r>
          </a:p>
          <a:p>
            <a:pPr algn="ctr">
              <a:lnSpc>
                <a:spcPts val="3499"/>
              </a:lnSpc>
            </a:pPr>
            <a:r>
              <a:rPr lang="en-US" sz="2499">
                <a:solidFill>
                  <a:srgbClr val="2B2B2B"/>
                </a:solidFill>
                <a:latin typeface="Noto Serif"/>
                <a:ea typeface="Noto Serif"/>
                <a:cs typeface="Noto Serif"/>
                <a:sym typeface="Noto Serif"/>
              </a:rPr>
              <a:t>attivo 24 ore su 24, offre assistenza psicologica e legale immediata.</a:t>
            </a:r>
          </a:p>
        </p:txBody>
      </p:sp>
      <p:sp>
        <p:nvSpPr>
          <p:cNvPr id="30" name="TextBox 30"/>
          <p:cNvSpPr txBox="1"/>
          <p:nvPr/>
        </p:nvSpPr>
        <p:spPr>
          <a:xfrm>
            <a:off x="3408566" y="4550294"/>
            <a:ext cx="13342947" cy="1298575"/>
          </a:xfrm>
          <a:prstGeom prst="rect">
            <a:avLst/>
          </a:prstGeom>
        </p:spPr>
        <p:txBody>
          <a:bodyPr lIns="0" tIns="0" rIns="0" bIns="0" rtlCol="0" anchor="t">
            <a:spAutoFit/>
          </a:bodyPr>
          <a:lstStyle/>
          <a:p>
            <a:pPr algn="ctr">
              <a:lnSpc>
                <a:spcPts val="3499"/>
              </a:lnSpc>
            </a:pPr>
            <a:r>
              <a:rPr lang="en-US" sz="2499">
                <a:solidFill>
                  <a:srgbClr val="2B2B2B"/>
                </a:solidFill>
                <a:latin typeface="Noto Serif"/>
                <a:ea typeface="Noto Serif"/>
                <a:cs typeface="Noto Serif"/>
                <a:sym typeface="Noto Serif"/>
              </a:rPr>
              <a:t>La Piattaforma ELISA garantisce formazione ai docenti referenti e strumenti pratici di rilevazione e redazione delle ePolicy.</a:t>
            </a:r>
          </a:p>
          <a:p>
            <a:pPr algn="ctr">
              <a:lnSpc>
                <a:spcPts val="3499"/>
              </a:lnSpc>
            </a:pPr>
            <a:endParaRPr lang="en-US" sz="2499">
              <a:solidFill>
                <a:srgbClr val="2B2B2B"/>
              </a:solidFill>
              <a:latin typeface="Noto Serif"/>
              <a:ea typeface="Noto Serif"/>
              <a:cs typeface="Noto Serif"/>
              <a:sym typeface="Noto Serif"/>
            </a:endParaRPr>
          </a:p>
        </p:txBody>
      </p:sp>
      <p:sp>
        <p:nvSpPr>
          <p:cNvPr id="31" name="TextBox 31"/>
          <p:cNvSpPr txBox="1"/>
          <p:nvPr/>
        </p:nvSpPr>
        <p:spPr>
          <a:xfrm>
            <a:off x="3408566" y="5818053"/>
            <a:ext cx="13342947" cy="860425"/>
          </a:xfrm>
          <a:prstGeom prst="rect">
            <a:avLst/>
          </a:prstGeom>
        </p:spPr>
        <p:txBody>
          <a:bodyPr lIns="0" tIns="0" rIns="0" bIns="0" rtlCol="0" anchor="t">
            <a:spAutoFit/>
          </a:bodyPr>
          <a:lstStyle/>
          <a:p>
            <a:pPr algn="ctr">
              <a:lnSpc>
                <a:spcPts val="3499"/>
              </a:lnSpc>
            </a:pPr>
            <a:r>
              <a:rPr lang="en-US" sz="2499">
                <a:solidFill>
                  <a:srgbClr val="2B2B2B"/>
                </a:solidFill>
                <a:latin typeface="Noto Serif"/>
                <a:ea typeface="Noto Serif"/>
                <a:cs typeface="Noto Serif"/>
                <a:sym typeface="Noto Serif"/>
              </a:rPr>
              <a:t>Il progetto Generazioni Connesse – Safer Internet Centre fornisce risorse educative, materiali digitali e campagne di sensibilizzazione a livello nazionale.</a:t>
            </a:r>
          </a:p>
        </p:txBody>
      </p:sp>
      <p:sp>
        <p:nvSpPr>
          <p:cNvPr id="32" name="TextBox 32"/>
          <p:cNvSpPr txBox="1"/>
          <p:nvPr/>
        </p:nvSpPr>
        <p:spPr>
          <a:xfrm>
            <a:off x="3408566" y="7244098"/>
            <a:ext cx="13342947" cy="860425"/>
          </a:xfrm>
          <a:prstGeom prst="rect">
            <a:avLst/>
          </a:prstGeom>
        </p:spPr>
        <p:txBody>
          <a:bodyPr lIns="0" tIns="0" rIns="0" bIns="0" rtlCol="0" anchor="t">
            <a:spAutoFit/>
          </a:bodyPr>
          <a:lstStyle/>
          <a:p>
            <a:pPr algn="ctr">
              <a:lnSpc>
                <a:spcPts val="3499"/>
              </a:lnSpc>
            </a:pPr>
            <a:r>
              <a:rPr lang="en-US" sz="2499">
                <a:solidFill>
                  <a:srgbClr val="2B2B2B"/>
                </a:solidFill>
                <a:latin typeface="Noto Serif"/>
                <a:ea typeface="Noto Serif"/>
                <a:cs typeface="Noto Serif"/>
                <a:sym typeface="Noto Serif"/>
              </a:rPr>
              <a:t>I Tavoli permanenti PET, a livello locale, permettono di costruire alleanze educative con forze dell’ordine, servizi sociali ed enti del territorio.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01447"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BBADA2"/>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BBADA2"/>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2" name="Group 12"/>
          <p:cNvGrpSpPr/>
          <p:nvPr/>
        </p:nvGrpSpPr>
        <p:grpSpPr>
          <a:xfrm>
            <a:off x="1028700" y="2945018"/>
            <a:ext cx="16230600" cy="6313282"/>
            <a:chOff x="0" y="0"/>
            <a:chExt cx="4274726" cy="1662757"/>
          </a:xfrm>
        </p:grpSpPr>
        <p:sp>
          <p:nvSpPr>
            <p:cNvPr id="13" name="Freeform 13"/>
            <p:cNvSpPr/>
            <p:nvPr/>
          </p:nvSpPr>
          <p:spPr>
            <a:xfrm>
              <a:off x="0" y="0"/>
              <a:ext cx="4274726" cy="1662757"/>
            </a:xfrm>
            <a:custGeom>
              <a:avLst/>
              <a:gdLst/>
              <a:ahLst/>
              <a:cxnLst/>
              <a:rect l="l" t="t" r="r" b="b"/>
              <a:pathLst>
                <a:path w="4274726" h="1662757">
                  <a:moveTo>
                    <a:pt x="0" y="0"/>
                  </a:moveTo>
                  <a:lnTo>
                    <a:pt x="4274726" y="0"/>
                  </a:lnTo>
                  <a:lnTo>
                    <a:pt x="4274726" y="1662757"/>
                  </a:lnTo>
                  <a:lnTo>
                    <a:pt x="0" y="1662757"/>
                  </a:lnTo>
                  <a:close/>
                </a:path>
              </a:pathLst>
            </a:custGeom>
            <a:solidFill>
              <a:srgbClr val="DDC6C6"/>
            </a:solidFill>
          </p:spPr>
        </p:sp>
        <p:sp>
          <p:nvSpPr>
            <p:cNvPr id="14" name="TextBox 14"/>
            <p:cNvSpPr txBox="1"/>
            <p:nvPr/>
          </p:nvSpPr>
          <p:spPr>
            <a:xfrm>
              <a:off x="0" y="-28575"/>
              <a:ext cx="4274726" cy="1691332"/>
            </a:xfrm>
            <a:prstGeom prst="rect">
              <a:avLst/>
            </a:prstGeom>
          </p:spPr>
          <p:txBody>
            <a:bodyPr lIns="50800" tIns="50800" rIns="50800" bIns="50800" rtlCol="0" anchor="ctr"/>
            <a:lstStyle/>
            <a:p>
              <a:pPr algn="ctr">
                <a:lnSpc>
                  <a:spcPts val="2430"/>
                </a:lnSpc>
              </a:pPr>
              <a:endParaRPr/>
            </a:p>
          </p:txBody>
        </p:sp>
      </p:grpSp>
      <p:sp>
        <p:nvSpPr>
          <p:cNvPr id="15" name="Freeform 15"/>
          <p:cNvSpPr/>
          <p:nvPr/>
        </p:nvSpPr>
        <p:spPr>
          <a:xfrm>
            <a:off x="7817941" y="5143500"/>
            <a:ext cx="2652119" cy="2652119"/>
          </a:xfrm>
          <a:custGeom>
            <a:avLst/>
            <a:gdLst/>
            <a:ahLst/>
            <a:cxnLst/>
            <a:rect l="l" t="t" r="r" b="b"/>
            <a:pathLst>
              <a:path w="2652119" h="2652119">
                <a:moveTo>
                  <a:pt x="0" y="0"/>
                </a:moveTo>
                <a:lnTo>
                  <a:pt x="2652118" y="0"/>
                </a:lnTo>
                <a:lnTo>
                  <a:pt x="2652118" y="2652119"/>
                </a:lnTo>
                <a:lnTo>
                  <a:pt x="0" y="26521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TextBox 16"/>
          <p:cNvSpPr txBox="1"/>
          <p:nvPr/>
        </p:nvSpPr>
        <p:spPr>
          <a:xfrm>
            <a:off x="2949099" y="988788"/>
            <a:ext cx="13264050"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AZIONI OPERATIVE DEI SOGGETTI COINVOLTI</a:t>
            </a:r>
          </a:p>
        </p:txBody>
      </p:sp>
      <p:sp>
        <p:nvSpPr>
          <p:cNvPr id="17" name="TextBox 17"/>
          <p:cNvSpPr txBox="1"/>
          <p:nvPr/>
        </p:nvSpPr>
        <p:spPr>
          <a:xfrm>
            <a:off x="9459925" y="9002659"/>
            <a:ext cx="101560" cy="898875"/>
          </a:xfrm>
          <a:prstGeom prst="rect">
            <a:avLst/>
          </a:prstGeom>
        </p:spPr>
        <p:txBody>
          <a:bodyPr lIns="0" tIns="0" rIns="0" bIns="0" rtlCol="0" anchor="t">
            <a:spAutoFit/>
          </a:bodyPr>
          <a:lstStyle/>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p:txBody>
      </p:sp>
      <p:sp>
        <p:nvSpPr>
          <p:cNvPr id="18" name="TextBox 18"/>
          <p:cNvSpPr txBox="1"/>
          <p:nvPr/>
        </p:nvSpPr>
        <p:spPr>
          <a:xfrm>
            <a:off x="1387055" y="3484246"/>
            <a:ext cx="15494839" cy="1659254"/>
          </a:xfrm>
          <a:prstGeom prst="rect">
            <a:avLst/>
          </a:prstGeom>
        </p:spPr>
        <p:txBody>
          <a:bodyPr lIns="0" tIns="0" rIns="0" bIns="0" rtlCol="0" anchor="t">
            <a:spAutoFit/>
          </a:bodyPr>
          <a:lstStyle/>
          <a:p>
            <a:pPr algn="r">
              <a:lnSpc>
                <a:spcPts val="6720"/>
              </a:lnSpc>
            </a:pPr>
            <a:r>
              <a:rPr lang="en-US" sz="4800">
                <a:solidFill>
                  <a:srgbClr val="2B2B2B"/>
                </a:solidFill>
                <a:latin typeface="Noto Serif"/>
                <a:ea typeface="Noto Serif"/>
                <a:cs typeface="Noto Serif"/>
                <a:sym typeface="Noto Serif"/>
              </a:rPr>
              <a:t>Definisce linee PTOF, nomina il referente, coordina Team e Tavolo, segnala alle autorità nei casi gravi.</a:t>
            </a:r>
          </a:p>
        </p:txBody>
      </p:sp>
      <p:sp>
        <p:nvSpPr>
          <p:cNvPr id="19" name="TextBox 19"/>
          <p:cNvSpPr txBox="1"/>
          <p:nvPr/>
        </p:nvSpPr>
        <p:spPr>
          <a:xfrm>
            <a:off x="1019175" y="8074347"/>
            <a:ext cx="16230600" cy="896620"/>
          </a:xfrm>
          <a:prstGeom prst="rect">
            <a:avLst/>
          </a:prstGeom>
        </p:spPr>
        <p:txBody>
          <a:bodyPr lIns="0" tIns="0" rIns="0" bIns="0" rtlCol="0" anchor="t">
            <a:spAutoFit/>
          </a:bodyPr>
          <a:lstStyle/>
          <a:p>
            <a:pPr algn="ctr">
              <a:lnSpc>
                <a:spcPts val="7279"/>
              </a:lnSpc>
            </a:pPr>
            <a:r>
              <a:rPr lang="en-US" sz="5199">
                <a:solidFill>
                  <a:srgbClr val="D80000"/>
                </a:solidFill>
                <a:latin typeface="London"/>
                <a:ea typeface="London"/>
                <a:cs typeface="London"/>
                <a:sym typeface="London"/>
              </a:rPr>
              <a:t>DIRIGENTE SCOLASTICO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01447"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BBADA2"/>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BBADA2"/>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2" name="Group 12"/>
          <p:cNvGrpSpPr/>
          <p:nvPr/>
        </p:nvGrpSpPr>
        <p:grpSpPr>
          <a:xfrm>
            <a:off x="1028700" y="2945018"/>
            <a:ext cx="16230600" cy="6313282"/>
            <a:chOff x="0" y="0"/>
            <a:chExt cx="4274726" cy="1662757"/>
          </a:xfrm>
        </p:grpSpPr>
        <p:sp>
          <p:nvSpPr>
            <p:cNvPr id="13" name="Freeform 13"/>
            <p:cNvSpPr/>
            <p:nvPr/>
          </p:nvSpPr>
          <p:spPr>
            <a:xfrm>
              <a:off x="0" y="0"/>
              <a:ext cx="4274726" cy="1662757"/>
            </a:xfrm>
            <a:custGeom>
              <a:avLst/>
              <a:gdLst/>
              <a:ahLst/>
              <a:cxnLst/>
              <a:rect l="l" t="t" r="r" b="b"/>
              <a:pathLst>
                <a:path w="4274726" h="1662757">
                  <a:moveTo>
                    <a:pt x="0" y="0"/>
                  </a:moveTo>
                  <a:lnTo>
                    <a:pt x="4274726" y="0"/>
                  </a:lnTo>
                  <a:lnTo>
                    <a:pt x="4274726" y="1662757"/>
                  </a:lnTo>
                  <a:lnTo>
                    <a:pt x="0" y="1662757"/>
                  </a:lnTo>
                  <a:close/>
                </a:path>
              </a:pathLst>
            </a:custGeom>
            <a:solidFill>
              <a:srgbClr val="DDC6C6"/>
            </a:solidFill>
          </p:spPr>
        </p:sp>
        <p:sp>
          <p:nvSpPr>
            <p:cNvPr id="14" name="TextBox 14"/>
            <p:cNvSpPr txBox="1"/>
            <p:nvPr/>
          </p:nvSpPr>
          <p:spPr>
            <a:xfrm>
              <a:off x="0" y="-28575"/>
              <a:ext cx="4274726" cy="1691332"/>
            </a:xfrm>
            <a:prstGeom prst="rect">
              <a:avLst/>
            </a:prstGeom>
          </p:spPr>
          <p:txBody>
            <a:bodyPr lIns="50800" tIns="50800" rIns="50800" bIns="50800" rtlCol="0" anchor="ctr"/>
            <a:lstStyle/>
            <a:p>
              <a:pPr algn="ctr">
                <a:lnSpc>
                  <a:spcPts val="2430"/>
                </a:lnSpc>
              </a:pPr>
              <a:endParaRPr/>
            </a:p>
          </p:txBody>
        </p:sp>
      </p:grpSp>
      <p:sp>
        <p:nvSpPr>
          <p:cNvPr id="15" name="TextBox 15"/>
          <p:cNvSpPr txBox="1"/>
          <p:nvPr/>
        </p:nvSpPr>
        <p:spPr>
          <a:xfrm>
            <a:off x="2949099" y="988788"/>
            <a:ext cx="13264050"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AZIONI OPERATIVE DEI SOGGETTI COINVOLTI</a:t>
            </a:r>
          </a:p>
        </p:txBody>
      </p:sp>
      <p:sp>
        <p:nvSpPr>
          <p:cNvPr id="16" name="TextBox 16"/>
          <p:cNvSpPr txBox="1"/>
          <p:nvPr/>
        </p:nvSpPr>
        <p:spPr>
          <a:xfrm>
            <a:off x="9459925" y="9002659"/>
            <a:ext cx="101560" cy="898875"/>
          </a:xfrm>
          <a:prstGeom prst="rect">
            <a:avLst/>
          </a:prstGeom>
        </p:spPr>
        <p:txBody>
          <a:bodyPr lIns="0" tIns="0" rIns="0" bIns="0" rtlCol="0" anchor="t">
            <a:spAutoFit/>
          </a:bodyPr>
          <a:lstStyle/>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p:txBody>
      </p:sp>
      <p:sp>
        <p:nvSpPr>
          <p:cNvPr id="17" name="TextBox 17"/>
          <p:cNvSpPr txBox="1"/>
          <p:nvPr/>
        </p:nvSpPr>
        <p:spPr>
          <a:xfrm>
            <a:off x="1387055" y="3283261"/>
            <a:ext cx="15494839" cy="1623694"/>
          </a:xfrm>
          <a:prstGeom prst="rect">
            <a:avLst/>
          </a:prstGeom>
        </p:spPr>
        <p:txBody>
          <a:bodyPr lIns="0" tIns="0" rIns="0" bIns="0" rtlCol="0" anchor="t">
            <a:spAutoFit/>
          </a:bodyPr>
          <a:lstStyle/>
          <a:p>
            <a:pPr algn="ctr">
              <a:lnSpc>
                <a:spcPts val="6580"/>
              </a:lnSpc>
            </a:pPr>
            <a:r>
              <a:rPr lang="en-US" sz="4700">
                <a:solidFill>
                  <a:srgbClr val="2B2B2B"/>
                </a:solidFill>
                <a:latin typeface="Noto Serif"/>
                <a:ea typeface="Noto Serif"/>
                <a:cs typeface="Noto Serif"/>
                <a:sym typeface="Noto Serif"/>
              </a:rPr>
              <a:t>Coordina prevenzione e monitoraggio, raccoglie segnalazioni, gestisce i casi, mantiene rapporti esterni.</a:t>
            </a:r>
          </a:p>
        </p:txBody>
      </p:sp>
      <p:sp>
        <p:nvSpPr>
          <p:cNvPr id="18" name="TextBox 18"/>
          <p:cNvSpPr txBox="1"/>
          <p:nvPr/>
        </p:nvSpPr>
        <p:spPr>
          <a:xfrm>
            <a:off x="651295" y="7973358"/>
            <a:ext cx="16230600" cy="896620"/>
          </a:xfrm>
          <a:prstGeom prst="rect">
            <a:avLst/>
          </a:prstGeom>
        </p:spPr>
        <p:txBody>
          <a:bodyPr lIns="0" tIns="0" rIns="0" bIns="0" rtlCol="0" anchor="t">
            <a:spAutoFit/>
          </a:bodyPr>
          <a:lstStyle/>
          <a:p>
            <a:pPr algn="ctr">
              <a:lnSpc>
                <a:spcPts val="7279"/>
              </a:lnSpc>
            </a:pPr>
            <a:r>
              <a:rPr lang="en-US" sz="5199">
                <a:solidFill>
                  <a:srgbClr val="1677BD"/>
                </a:solidFill>
                <a:latin typeface="London"/>
                <a:ea typeface="London"/>
                <a:cs typeface="London"/>
                <a:sym typeface="London"/>
              </a:rPr>
              <a:t>DOCENTE REFERENTE</a:t>
            </a:r>
          </a:p>
        </p:txBody>
      </p:sp>
      <p:sp>
        <p:nvSpPr>
          <p:cNvPr id="19" name="Freeform 19"/>
          <p:cNvSpPr/>
          <p:nvPr/>
        </p:nvSpPr>
        <p:spPr>
          <a:xfrm>
            <a:off x="7817941" y="5143500"/>
            <a:ext cx="2652119" cy="2652119"/>
          </a:xfrm>
          <a:custGeom>
            <a:avLst/>
            <a:gdLst/>
            <a:ahLst/>
            <a:cxnLst/>
            <a:rect l="l" t="t" r="r" b="b"/>
            <a:pathLst>
              <a:path w="2652119" h="2652119">
                <a:moveTo>
                  <a:pt x="0" y="0"/>
                </a:moveTo>
                <a:lnTo>
                  <a:pt x="2652118" y="0"/>
                </a:lnTo>
                <a:lnTo>
                  <a:pt x="2652118" y="2652119"/>
                </a:lnTo>
                <a:lnTo>
                  <a:pt x="0" y="26521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01447"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BBADA2"/>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BBADA2"/>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2" name="Group 12"/>
          <p:cNvGrpSpPr/>
          <p:nvPr/>
        </p:nvGrpSpPr>
        <p:grpSpPr>
          <a:xfrm>
            <a:off x="1028700" y="2945018"/>
            <a:ext cx="16230600" cy="6313282"/>
            <a:chOff x="0" y="0"/>
            <a:chExt cx="4274726" cy="1662757"/>
          </a:xfrm>
        </p:grpSpPr>
        <p:sp>
          <p:nvSpPr>
            <p:cNvPr id="13" name="Freeform 13"/>
            <p:cNvSpPr/>
            <p:nvPr/>
          </p:nvSpPr>
          <p:spPr>
            <a:xfrm>
              <a:off x="0" y="0"/>
              <a:ext cx="4274726" cy="1662757"/>
            </a:xfrm>
            <a:custGeom>
              <a:avLst/>
              <a:gdLst/>
              <a:ahLst/>
              <a:cxnLst/>
              <a:rect l="l" t="t" r="r" b="b"/>
              <a:pathLst>
                <a:path w="4274726" h="1662757">
                  <a:moveTo>
                    <a:pt x="0" y="0"/>
                  </a:moveTo>
                  <a:lnTo>
                    <a:pt x="4274726" y="0"/>
                  </a:lnTo>
                  <a:lnTo>
                    <a:pt x="4274726" y="1662757"/>
                  </a:lnTo>
                  <a:lnTo>
                    <a:pt x="0" y="1662757"/>
                  </a:lnTo>
                  <a:close/>
                </a:path>
              </a:pathLst>
            </a:custGeom>
            <a:solidFill>
              <a:srgbClr val="DDC6C6"/>
            </a:solidFill>
          </p:spPr>
        </p:sp>
        <p:sp>
          <p:nvSpPr>
            <p:cNvPr id="14" name="TextBox 14"/>
            <p:cNvSpPr txBox="1"/>
            <p:nvPr/>
          </p:nvSpPr>
          <p:spPr>
            <a:xfrm>
              <a:off x="0" y="-28575"/>
              <a:ext cx="4274726" cy="1691332"/>
            </a:xfrm>
            <a:prstGeom prst="rect">
              <a:avLst/>
            </a:prstGeom>
          </p:spPr>
          <p:txBody>
            <a:bodyPr lIns="50800" tIns="50800" rIns="50800" bIns="50800" rtlCol="0" anchor="ctr"/>
            <a:lstStyle/>
            <a:p>
              <a:pPr algn="ctr">
                <a:lnSpc>
                  <a:spcPts val="2430"/>
                </a:lnSpc>
              </a:pPr>
              <a:endParaRPr/>
            </a:p>
          </p:txBody>
        </p:sp>
      </p:grpSp>
      <p:sp>
        <p:nvSpPr>
          <p:cNvPr id="15" name="TextBox 15"/>
          <p:cNvSpPr txBox="1"/>
          <p:nvPr/>
        </p:nvSpPr>
        <p:spPr>
          <a:xfrm>
            <a:off x="2949099" y="988788"/>
            <a:ext cx="13264050"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AZIONI OPERATIVE DEI SOGGETTI COINVOLTI</a:t>
            </a:r>
          </a:p>
        </p:txBody>
      </p:sp>
      <p:sp>
        <p:nvSpPr>
          <p:cNvPr id="16" name="TextBox 16"/>
          <p:cNvSpPr txBox="1"/>
          <p:nvPr/>
        </p:nvSpPr>
        <p:spPr>
          <a:xfrm>
            <a:off x="9459925" y="9002659"/>
            <a:ext cx="101560" cy="898875"/>
          </a:xfrm>
          <a:prstGeom prst="rect">
            <a:avLst/>
          </a:prstGeom>
        </p:spPr>
        <p:txBody>
          <a:bodyPr lIns="0" tIns="0" rIns="0" bIns="0" rtlCol="0" anchor="t">
            <a:spAutoFit/>
          </a:bodyPr>
          <a:lstStyle/>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p:txBody>
      </p:sp>
      <p:sp>
        <p:nvSpPr>
          <p:cNvPr id="17" name="TextBox 17"/>
          <p:cNvSpPr txBox="1"/>
          <p:nvPr/>
        </p:nvSpPr>
        <p:spPr>
          <a:xfrm>
            <a:off x="1387055" y="3283261"/>
            <a:ext cx="15494839" cy="1500504"/>
          </a:xfrm>
          <a:prstGeom prst="rect">
            <a:avLst/>
          </a:prstGeom>
        </p:spPr>
        <p:txBody>
          <a:bodyPr lIns="0" tIns="0" rIns="0" bIns="0" rtlCol="0" anchor="t">
            <a:spAutoFit/>
          </a:bodyPr>
          <a:lstStyle/>
          <a:p>
            <a:pPr algn="ctr">
              <a:lnSpc>
                <a:spcPts val="6020"/>
              </a:lnSpc>
            </a:pPr>
            <a:r>
              <a:rPr lang="en-US" sz="4300">
                <a:solidFill>
                  <a:srgbClr val="2B2B2B"/>
                </a:solidFill>
                <a:latin typeface="Noto Serif"/>
                <a:ea typeface="Noto Serif"/>
                <a:cs typeface="Noto Serif"/>
                <a:sym typeface="Noto Serif"/>
              </a:rPr>
              <a:t>Progetta attività educative, gestisce casi con approccio collegiale, monitora clima scolastico, promuove campagne.</a:t>
            </a:r>
          </a:p>
        </p:txBody>
      </p:sp>
      <p:sp>
        <p:nvSpPr>
          <p:cNvPr id="18" name="TextBox 18"/>
          <p:cNvSpPr txBox="1"/>
          <p:nvPr/>
        </p:nvSpPr>
        <p:spPr>
          <a:xfrm>
            <a:off x="3857239" y="8134614"/>
            <a:ext cx="10554471" cy="896620"/>
          </a:xfrm>
          <a:prstGeom prst="rect">
            <a:avLst/>
          </a:prstGeom>
        </p:spPr>
        <p:txBody>
          <a:bodyPr lIns="0" tIns="0" rIns="0" bIns="0" rtlCol="0" anchor="t">
            <a:spAutoFit/>
          </a:bodyPr>
          <a:lstStyle/>
          <a:p>
            <a:pPr algn="ctr">
              <a:lnSpc>
                <a:spcPts val="7279"/>
              </a:lnSpc>
            </a:pPr>
            <a:r>
              <a:rPr lang="en-US" sz="5199">
                <a:solidFill>
                  <a:srgbClr val="FEFEFE"/>
                </a:solidFill>
                <a:latin typeface="London"/>
                <a:ea typeface="London"/>
                <a:cs typeface="London"/>
                <a:sym typeface="London"/>
              </a:rPr>
              <a:t>TEAM ANTIBULLISMO</a:t>
            </a:r>
          </a:p>
        </p:txBody>
      </p:sp>
      <p:sp>
        <p:nvSpPr>
          <p:cNvPr id="19" name="Freeform 19"/>
          <p:cNvSpPr/>
          <p:nvPr/>
        </p:nvSpPr>
        <p:spPr>
          <a:xfrm>
            <a:off x="7817941" y="5143500"/>
            <a:ext cx="2652119" cy="2652119"/>
          </a:xfrm>
          <a:custGeom>
            <a:avLst/>
            <a:gdLst/>
            <a:ahLst/>
            <a:cxnLst/>
            <a:rect l="l" t="t" r="r" b="b"/>
            <a:pathLst>
              <a:path w="2652119" h="2652119">
                <a:moveTo>
                  <a:pt x="0" y="0"/>
                </a:moveTo>
                <a:lnTo>
                  <a:pt x="2652118" y="0"/>
                </a:lnTo>
                <a:lnTo>
                  <a:pt x="2652118" y="2652119"/>
                </a:lnTo>
                <a:lnTo>
                  <a:pt x="0" y="26521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01447"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BBADA2"/>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BBADA2"/>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2" name="Group 12"/>
          <p:cNvGrpSpPr/>
          <p:nvPr/>
        </p:nvGrpSpPr>
        <p:grpSpPr>
          <a:xfrm>
            <a:off x="1028700" y="2945018"/>
            <a:ext cx="16230600" cy="6313282"/>
            <a:chOff x="0" y="0"/>
            <a:chExt cx="4274726" cy="1662757"/>
          </a:xfrm>
        </p:grpSpPr>
        <p:sp>
          <p:nvSpPr>
            <p:cNvPr id="13" name="Freeform 13"/>
            <p:cNvSpPr/>
            <p:nvPr/>
          </p:nvSpPr>
          <p:spPr>
            <a:xfrm>
              <a:off x="0" y="0"/>
              <a:ext cx="4274726" cy="1662757"/>
            </a:xfrm>
            <a:custGeom>
              <a:avLst/>
              <a:gdLst/>
              <a:ahLst/>
              <a:cxnLst/>
              <a:rect l="l" t="t" r="r" b="b"/>
              <a:pathLst>
                <a:path w="4274726" h="1662757">
                  <a:moveTo>
                    <a:pt x="0" y="0"/>
                  </a:moveTo>
                  <a:lnTo>
                    <a:pt x="4274726" y="0"/>
                  </a:lnTo>
                  <a:lnTo>
                    <a:pt x="4274726" y="1662757"/>
                  </a:lnTo>
                  <a:lnTo>
                    <a:pt x="0" y="1662757"/>
                  </a:lnTo>
                  <a:close/>
                </a:path>
              </a:pathLst>
            </a:custGeom>
            <a:solidFill>
              <a:srgbClr val="DDC6C6"/>
            </a:solidFill>
          </p:spPr>
        </p:sp>
        <p:sp>
          <p:nvSpPr>
            <p:cNvPr id="14" name="TextBox 14"/>
            <p:cNvSpPr txBox="1"/>
            <p:nvPr/>
          </p:nvSpPr>
          <p:spPr>
            <a:xfrm>
              <a:off x="0" y="-28575"/>
              <a:ext cx="4274726" cy="1691332"/>
            </a:xfrm>
            <a:prstGeom prst="rect">
              <a:avLst/>
            </a:prstGeom>
          </p:spPr>
          <p:txBody>
            <a:bodyPr lIns="50800" tIns="50800" rIns="50800" bIns="50800" rtlCol="0" anchor="ctr"/>
            <a:lstStyle/>
            <a:p>
              <a:pPr algn="ctr">
                <a:lnSpc>
                  <a:spcPts val="2430"/>
                </a:lnSpc>
              </a:pPr>
              <a:endParaRPr/>
            </a:p>
          </p:txBody>
        </p:sp>
      </p:grpSp>
      <p:sp>
        <p:nvSpPr>
          <p:cNvPr id="15" name="TextBox 15"/>
          <p:cNvSpPr txBox="1"/>
          <p:nvPr/>
        </p:nvSpPr>
        <p:spPr>
          <a:xfrm>
            <a:off x="2949099" y="988788"/>
            <a:ext cx="13264050"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AZIONI OPERATIVE DEI SOGGETTI COINVOLTI</a:t>
            </a:r>
          </a:p>
        </p:txBody>
      </p:sp>
      <p:sp>
        <p:nvSpPr>
          <p:cNvPr id="16" name="TextBox 16"/>
          <p:cNvSpPr txBox="1"/>
          <p:nvPr/>
        </p:nvSpPr>
        <p:spPr>
          <a:xfrm>
            <a:off x="9459925" y="9002659"/>
            <a:ext cx="101560" cy="898875"/>
          </a:xfrm>
          <a:prstGeom prst="rect">
            <a:avLst/>
          </a:prstGeom>
        </p:spPr>
        <p:txBody>
          <a:bodyPr lIns="0" tIns="0" rIns="0" bIns="0" rtlCol="0" anchor="t">
            <a:spAutoFit/>
          </a:bodyPr>
          <a:lstStyle/>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p:txBody>
      </p:sp>
      <p:sp>
        <p:nvSpPr>
          <p:cNvPr id="17" name="TextBox 17"/>
          <p:cNvSpPr txBox="1"/>
          <p:nvPr/>
        </p:nvSpPr>
        <p:spPr>
          <a:xfrm>
            <a:off x="1387055" y="3292786"/>
            <a:ext cx="15494839" cy="1313179"/>
          </a:xfrm>
          <a:prstGeom prst="rect">
            <a:avLst/>
          </a:prstGeom>
        </p:spPr>
        <p:txBody>
          <a:bodyPr lIns="0" tIns="0" rIns="0" bIns="0" rtlCol="0" anchor="t">
            <a:spAutoFit/>
          </a:bodyPr>
          <a:lstStyle/>
          <a:p>
            <a:pPr algn="ctr">
              <a:lnSpc>
                <a:spcPts val="5320"/>
              </a:lnSpc>
            </a:pPr>
            <a:r>
              <a:rPr lang="en-US" sz="3800">
                <a:solidFill>
                  <a:srgbClr val="2B2B2B"/>
                </a:solidFill>
                <a:latin typeface="Noto Serif"/>
                <a:ea typeface="Noto Serif"/>
                <a:cs typeface="Noto Serif"/>
                <a:sym typeface="Noto Serif"/>
              </a:rPr>
              <a:t>Vigilano in classe, educano al rispetto, segnalano episodi, integrano nei percorsi curricolari i temi della cittadinanza digitale.</a:t>
            </a:r>
          </a:p>
        </p:txBody>
      </p:sp>
      <p:sp>
        <p:nvSpPr>
          <p:cNvPr id="18" name="TextBox 18"/>
          <p:cNvSpPr txBox="1"/>
          <p:nvPr/>
        </p:nvSpPr>
        <p:spPr>
          <a:xfrm>
            <a:off x="4330949" y="8134614"/>
            <a:ext cx="9626101" cy="896620"/>
          </a:xfrm>
          <a:prstGeom prst="rect">
            <a:avLst/>
          </a:prstGeom>
        </p:spPr>
        <p:txBody>
          <a:bodyPr lIns="0" tIns="0" rIns="0" bIns="0" rtlCol="0" anchor="t">
            <a:spAutoFit/>
          </a:bodyPr>
          <a:lstStyle/>
          <a:p>
            <a:pPr algn="ctr">
              <a:lnSpc>
                <a:spcPts val="7279"/>
              </a:lnSpc>
            </a:pPr>
            <a:r>
              <a:rPr lang="en-US" sz="5199">
                <a:solidFill>
                  <a:srgbClr val="FEFFFF"/>
                </a:solidFill>
                <a:latin typeface="London"/>
                <a:ea typeface="London"/>
                <a:cs typeface="London"/>
                <a:sym typeface="London"/>
              </a:rPr>
              <a:t>DOCENTI</a:t>
            </a:r>
          </a:p>
        </p:txBody>
      </p:sp>
      <p:sp>
        <p:nvSpPr>
          <p:cNvPr id="19" name="Freeform 19"/>
          <p:cNvSpPr/>
          <p:nvPr/>
        </p:nvSpPr>
        <p:spPr>
          <a:xfrm>
            <a:off x="7817941" y="5143500"/>
            <a:ext cx="2652119" cy="2652119"/>
          </a:xfrm>
          <a:custGeom>
            <a:avLst/>
            <a:gdLst/>
            <a:ahLst/>
            <a:cxnLst/>
            <a:rect l="l" t="t" r="r" b="b"/>
            <a:pathLst>
              <a:path w="2652119" h="2652119">
                <a:moveTo>
                  <a:pt x="0" y="0"/>
                </a:moveTo>
                <a:lnTo>
                  <a:pt x="2652118" y="0"/>
                </a:lnTo>
                <a:lnTo>
                  <a:pt x="2652118" y="2652119"/>
                </a:lnTo>
                <a:lnTo>
                  <a:pt x="0" y="26521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01447"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BBADA2"/>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BBADA2"/>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2" name="Group 12"/>
          <p:cNvGrpSpPr/>
          <p:nvPr/>
        </p:nvGrpSpPr>
        <p:grpSpPr>
          <a:xfrm>
            <a:off x="1028700" y="2945018"/>
            <a:ext cx="16230600" cy="6313282"/>
            <a:chOff x="0" y="0"/>
            <a:chExt cx="4274726" cy="1662757"/>
          </a:xfrm>
        </p:grpSpPr>
        <p:sp>
          <p:nvSpPr>
            <p:cNvPr id="13" name="Freeform 13"/>
            <p:cNvSpPr/>
            <p:nvPr/>
          </p:nvSpPr>
          <p:spPr>
            <a:xfrm>
              <a:off x="0" y="0"/>
              <a:ext cx="4274726" cy="1662757"/>
            </a:xfrm>
            <a:custGeom>
              <a:avLst/>
              <a:gdLst/>
              <a:ahLst/>
              <a:cxnLst/>
              <a:rect l="l" t="t" r="r" b="b"/>
              <a:pathLst>
                <a:path w="4274726" h="1662757">
                  <a:moveTo>
                    <a:pt x="0" y="0"/>
                  </a:moveTo>
                  <a:lnTo>
                    <a:pt x="4274726" y="0"/>
                  </a:lnTo>
                  <a:lnTo>
                    <a:pt x="4274726" y="1662757"/>
                  </a:lnTo>
                  <a:lnTo>
                    <a:pt x="0" y="1662757"/>
                  </a:lnTo>
                  <a:close/>
                </a:path>
              </a:pathLst>
            </a:custGeom>
            <a:solidFill>
              <a:srgbClr val="DDC6C6"/>
            </a:solidFill>
          </p:spPr>
        </p:sp>
        <p:sp>
          <p:nvSpPr>
            <p:cNvPr id="14" name="TextBox 14"/>
            <p:cNvSpPr txBox="1"/>
            <p:nvPr/>
          </p:nvSpPr>
          <p:spPr>
            <a:xfrm>
              <a:off x="0" y="-28575"/>
              <a:ext cx="4274726" cy="1691332"/>
            </a:xfrm>
            <a:prstGeom prst="rect">
              <a:avLst/>
            </a:prstGeom>
          </p:spPr>
          <p:txBody>
            <a:bodyPr lIns="50800" tIns="50800" rIns="50800" bIns="50800" rtlCol="0" anchor="ctr"/>
            <a:lstStyle/>
            <a:p>
              <a:pPr algn="ctr">
                <a:lnSpc>
                  <a:spcPts val="2430"/>
                </a:lnSpc>
              </a:pPr>
              <a:endParaRPr/>
            </a:p>
          </p:txBody>
        </p:sp>
      </p:grpSp>
      <p:sp>
        <p:nvSpPr>
          <p:cNvPr id="15" name="TextBox 15"/>
          <p:cNvSpPr txBox="1"/>
          <p:nvPr/>
        </p:nvSpPr>
        <p:spPr>
          <a:xfrm>
            <a:off x="2949099" y="988788"/>
            <a:ext cx="13264050"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AZIONI OPERATIVE DEI SOGGETTI COINVOLTI</a:t>
            </a:r>
          </a:p>
        </p:txBody>
      </p:sp>
      <p:sp>
        <p:nvSpPr>
          <p:cNvPr id="16" name="TextBox 16"/>
          <p:cNvSpPr txBox="1"/>
          <p:nvPr/>
        </p:nvSpPr>
        <p:spPr>
          <a:xfrm>
            <a:off x="9459925" y="9002659"/>
            <a:ext cx="101560" cy="898875"/>
          </a:xfrm>
          <a:prstGeom prst="rect">
            <a:avLst/>
          </a:prstGeom>
        </p:spPr>
        <p:txBody>
          <a:bodyPr lIns="0" tIns="0" rIns="0" bIns="0" rtlCol="0" anchor="t">
            <a:spAutoFit/>
          </a:bodyPr>
          <a:lstStyle/>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p:txBody>
      </p:sp>
      <p:sp>
        <p:nvSpPr>
          <p:cNvPr id="17" name="TextBox 17"/>
          <p:cNvSpPr txBox="1"/>
          <p:nvPr/>
        </p:nvSpPr>
        <p:spPr>
          <a:xfrm>
            <a:off x="1387055" y="3283261"/>
            <a:ext cx="15494839" cy="1393824"/>
          </a:xfrm>
          <a:prstGeom prst="rect">
            <a:avLst/>
          </a:prstGeom>
        </p:spPr>
        <p:txBody>
          <a:bodyPr lIns="0" tIns="0" rIns="0" bIns="0" rtlCol="0" anchor="t">
            <a:spAutoFit/>
          </a:bodyPr>
          <a:lstStyle/>
          <a:p>
            <a:pPr algn="ctr">
              <a:lnSpc>
                <a:spcPts val="5600"/>
              </a:lnSpc>
            </a:pPr>
            <a:r>
              <a:rPr lang="en-US" sz="4000">
                <a:solidFill>
                  <a:srgbClr val="2B2B2B"/>
                </a:solidFill>
                <a:latin typeface="Noto Serif"/>
                <a:ea typeface="Noto Serif"/>
                <a:cs typeface="Noto Serif"/>
                <a:sym typeface="Noto Serif"/>
              </a:rPr>
              <a:t>Vigila negli spazi comuni e segnala situazioni sospette, partecipa a momenti di formazione di base.</a:t>
            </a:r>
          </a:p>
        </p:txBody>
      </p:sp>
      <p:sp>
        <p:nvSpPr>
          <p:cNvPr id="18" name="TextBox 18"/>
          <p:cNvSpPr txBox="1"/>
          <p:nvPr/>
        </p:nvSpPr>
        <p:spPr>
          <a:xfrm>
            <a:off x="1019175" y="8134614"/>
            <a:ext cx="16230600" cy="896620"/>
          </a:xfrm>
          <a:prstGeom prst="rect">
            <a:avLst/>
          </a:prstGeom>
        </p:spPr>
        <p:txBody>
          <a:bodyPr lIns="0" tIns="0" rIns="0" bIns="0" rtlCol="0" anchor="t">
            <a:spAutoFit/>
          </a:bodyPr>
          <a:lstStyle/>
          <a:p>
            <a:pPr algn="ctr">
              <a:lnSpc>
                <a:spcPts val="7279"/>
              </a:lnSpc>
            </a:pPr>
            <a:r>
              <a:rPr lang="en-US" sz="5199">
                <a:solidFill>
                  <a:srgbClr val="FEFEFE"/>
                </a:solidFill>
                <a:latin typeface="London"/>
                <a:ea typeface="London"/>
                <a:cs typeface="London"/>
                <a:sym typeface="London"/>
              </a:rPr>
              <a:t>PERSONALE ATA</a:t>
            </a:r>
          </a:p>
        </p:txBody>
      </p:sp>
      <p:sp>
        <p:nvSpPr>
          <p:cNvPr id="19" name="Freeform 19"/>
          <p:cNvSpPr/>
          <p:nvPr/>
        </p:nvSpPr>
        <p:spPr>
          <a:xfrm>
            <a:off x="7817941" y="5143500"/>
            <a:ext cx="2652119" cy="2652119"/>
          </a:xfrm>
          <a:custGeom>
            <a:avLst/>
            <a:gdLst/>
            <a:ahLst/>
            <a:cxnLst/>
            <a:rect l="l" t="t" r="r" b="b"/>
            <a:pathLst>
              <a:path w="2652119" h="2652119">
                <a:moveTo>
                  <a:pt x="0" y="0"/>
                </a:moveTo>
                <a:lnTo>
                  <a:pt x="2652118" y="0"/>
                </a:lnTo>
                <a:lnTo>
                  <a:pt x="2652118" y="2652119"/>
                </a:lnTo>
                <a:lnTo>
                  <a:pt x="0" y="26521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01447"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BBADA2"/>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BBADA2"/>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2" name="Group 12"/>
          <p:cNvGrpSpPr/>
          <p:nvPr/>
        </p:nvGrpSpPr>
        <p:grpSpPr>
          <a:xfrm>
            <a:off x="1028700" y="2945018"/>
            <a:ext cx="16230600" cy="6313282"/>
            <a:chOff x="0" y="0"/>
            <a:chExt cx="4274726" cy="1662757"/>
          </a:xfrm>
        </p:grpSpPr>
        <p:sp>
          <p:nvSpPr>
            <p:cNvPr id="13" name="Freeform 13"/>
            <p:cNvSpPr/>
            <p:nvPr/>
          </p:nvSpPr>
          <p:spPr>
            <a:xfrm>
              <a:off x="0" y="0"/>
              <a:ext cx="4274726" cy="1662757"/>
            </a:xfrm>
            <a:custGeom>
              <a:avLst/>
              <a:gdLst/>
              <a:ahLst/>
              <a:cxnLst/>
              <a:rect l="l" t="t" r="r" b="b"/>
              <a:pathLst>
                <a:path w="4274726" h="1662757">
                  <a:moveTo>
                    <a:pt x="0" y="0"/>
                  </a:moveTo>
                  <a:lnTo>
                    <a:pt x="4274726" y="0"/>
                  </a:lnTo>
                  <a:lnTo>
                    <a:pt x="4274726" y="1662757"/>
                  </a:lnTo>
                  <a:lnTo>
                    <a:pt x="0" y="1662757"/>
                  </a:lnTo>
                  <a:close/>
                </a:path>
              </a:pathLst>
            </a:custGeom>
            <a:solidFill>
              <a:srgbClr val="DDC6C6"/>
            </a:solidFill>
          </p:spPr>
        </p:sp>
        <p:sp>
          <p:nvSpPr>
            <p:cNvPr id="14" name="TextBox 14"/>
            <p:cNvSpPr txBox="1"/>
            <p:nvPr/>
          </p:nvSpPr>
          <p:spPr>
            <a:xfrm>
              <a:off x="0" y="-28575"/>
              <a:ext cx="4274726" cy="1691332"/>
            </a:xfrm>
            <a:prstGeom prst="rect">
              <a:avLst/>
            </a:prstGeom>
          </p:spPr>
          <p:txBody>
            <a:bodyPr lIns="50800" tIns="50800" rIns="50800" bIns="50800" rtlCol="0" anchor="ctr"/>
            <a:lstStyle/>
            <a:p>
              <a:pPr algn="ctr">
                <a:lnSpc>
                  <a:spcPts val="2430"/>
                </a:lnSpc>
              </a:pPr>
              <a:endParaRPr/>
            </a:p>
          </p:txBody>
        </p:sp>
      </p:grpSp>
      <p:sp>
        <p:nvSpPr>
          <p:cNvPr id="15" name="TextBox 15"/>
          <p:cNvSpPr txBox="1"/>
          <p:nvPr/>
        </p:nvSpPr>
        <p:spPr>
          <a:xfrm>
            <a:off x="2949099" y="988788"/>
            <a:ext cx="13264050"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AZIONI OPERATIVE DEI SOGGETTI COINVOLTI</a:t>
            </a:r>
          </a:p>
        </p:txBody>
      </p:sp>
      <p:sp>
        <p:nvSpPr>
          <p:cNvPr id="16" name="TextBox 16"/>
          <p:cNvSpPr txBox="1"/>
          <p:nvPr/>
        </p:nvSpPr>
        <p:spPr>
          <a:xfrm>
            <a:off x="9459925" y="9002659"/>
            <a:ext cx="101560" cy="898875"/>
          </a:xfrm>
          <a:prstGeom prst="rect">
            <a:avLst/>
          </a:prstGeom>
        </p:spPr>
        <p:txBody>
          <a:bodyPr lIns="0" tIns="0" rIns="0" bIns="0" rtlCol="0" anchor="t">
            <a:spAutoFit/>
          </a:bodyPr>
          <a:lstStyle/>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p:txBody>
      </p:sp>
      <p:sp>
        <p:nvSpPr>
          <p:cNvPr id="17" name="TextBox 17"/>
          <p:cNvSpPr txBox="1"/>
          <p:nvPr/>
        </p:nvSpPr>
        <p:spPr>
          <a:xfrm>
            <a:off x="1387055" y="3283261"/>
            <a:ext cx="15494839" cy="1393824"/>
          </a:xfrm>
          <a:prstGeom prst="rect">
            <a:avLst/>
          </a:prstGeom>
        </p:spPr>
        <p:txBody>
          <a:bodyPr lIns="0" tIns="0" rIns="0" bIns="0" rtlCol="0" anchor="t">
            <a:spAutoFit/>
          </a:bodyPr>
          <a:lstStyle/>
          <a:p>
            <a:pPr algn="ctr">
              <a:lnSpc>
                <a:spcPts val="5600"/>
              </a:lnSpc>
            </a:pPr>
            <a:r>
              <a:rPr lang="en-US" sz="4000">
                <a:solidFill>
                  <a:srgbClr val="2B2B2B"/>
                </a:solidFill>
                <a:latin typeface="Noto Serif"/>
                <a:ea typeface="Noto Serif"/>
                <a:cs typeface="Noto Serif"/>
                <a:sym typeface="Noto Serif"/>
              </a:rPr>
              <a:t>Educano e vigilano sui figli, collaborano nel Patto di corresponsabilità, partecipano ai colloqui di gestione dei casi.</a:t>
            </a:r>
          </a:p>
        </p:txBody>
      </p:sp>
      <p:sp>
        <p:nvSpPr>
          <p:cNvPr id="18" name="TextBox 18"/>
          <p:cNvSpPr txBox="1"/>
          <p:nvPr/>
        </p:nvSpPr>
        <p:spPr>
          <a:xfrm>
            <a:off x="1028700" y="7901372"/>
            <a:ext cx="16230600" cy="896620"/>
          </a:xfrm>
          <a:prstGeom prst="rect">
            <a:avLst/>
          </a:prstGeom>
        </p:spPr>
        <p:txBody>
          <a:bodyPr lIns="0" tIns="0" rIns="0" bIns="0" rtlCol="0" anchor="t">
            <a:spAutoFit/>
          </a:bodyPr>
          <a:lstStyle/>
          <a:p>
            <a:pPr algn="ctr">
              <a:lnSpc>
                <a:spcPts val="7279"/>
              </a:lnSpc>
            </a:pPr>
            <a:r>
              <a:rPr lang="en-US" sz="5199">
                <a:solidFill>
                  <a:srgbClr val="FEFEFE"/>
                </a:solidFill>
                <a:latin typeface="London"/>
                <a:ea typeface="London"/>
                <a:cs typeface="London"/>
                <a:sym typeface="London"/>
              </a:rPr>
              <a:t>FAMIGLIE</a:t>
            </a:r>
          </a:p>
        </p:txBody>
      </p:sp>
      <p:sp>
        <p:nvSpPr>
          <p:cNvPr id="19" name="Freeform 19"/>
          <p:cNvSpPr/>
          <p:nvPr/>
        </p:nvSpPr>
        <p:spPr>
          <a:xfrm>
            <a:off x="7817941" y="5143500"/>
            <a:ext cx="2652119" cy="2652119"/>
          </a:xfrm>
          <a:custGeom>
            <a:avLst/>
            <a:gdLst/>
            <a:ahLst/>
            <a:cxnLst/>
            <a:rect l="l" t="t" r="r" b="b"/>
            <a:pathLst>
              <a:path w="2652119" h="2652119">
                <a:moveTo>
                  <a:pt x="0" y="0"/>
                </a:moveTo>
                <a:lnTo>
                  <a:pt x="2652118" y="0"/>
                </a:lnTo>
                <a:lnTo>
                  <a:pt x="2652118" y="2652119"/>
                </a:lnTo>
                <a:lnTo>
                  <a:pt x="0" y="26521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01447"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BBADA2"/>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BBADA2"/>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2" name="Group 12"/>
          <p:cNvGrpSpPr/>
          <p:nvPr/>
        </p:nvGrpSpPr>
        <p:grpSpPr>
          <a:xfrm>
            <a:off x="1028700" y="2945018"/>
            <a:ext cx="16230600" cy="6313282"/>
            <a:chOff x="0" y="0"/>
            <a:chExt cx="4274726" cy="1662757"/>
          </a:xfrm>
        </p:grpSpPr>
        <p:sp>
          <p:nvSpPr>
            <p:cNvPr id="13" name="Freeform 13"/>
            <p:cNvSpPr/>
            <p:nvPr/>
          </p:nvSpPr>
          <p:spPr>
            <a:xfrm>
              <a:off x="0" y="0"/>
              <a:ext cx="4274726" cy="1662757"/>
            </a:xfrm>
            <a:custGeom>
              <a:avLst/>
              <a:gdLst/>
              <a:ahLst/>
              <a:cxnLst/>
              <a:rect l="l" t="t" r="r" b="b"/>
              <a:pathLst>
                <a:path w="4274726" h="1662757">
                  <a:moveTo>
                    <a:pt x="0" y="0"/>
                  </a:moveTo>
                  <a:lnTo>
                    <a:pt x="4274726" y="0"/>
                  </a:lnTo>
                  <a:lnTo>
                    <a:pt x="4274726" y="1662757"/>
                  </a:lnTo>
                  <a:lnTo>
                    <a:pt x="0" y="1662757"/>
                  </a:lnTo>
                  <a:close/>
                </a:path>
              </a:pathLst>
            </a:custGeom>
            <a:solidFill>
              <a:srgbClr val="DDC6C6"/>
            </a:solidFill>
          </p:spPr>
        </p:sp>
        <p:sp>
          <p:nvSpPr>
            <p:cNvPr id="14" name="TextBox 14"/>
            <p:cNvSpPr txBox="1"/>
            <p:nvPr/>
          </p:nvSpPr>
          <p:spPr>
            <a:xfrm>
              <a:off x="0" y="-28575"/>
              <a:ext cx="4274726" cy="1691332"/>
            </a:xfrm>
            <a:prstGeom prst="rect">
              <a:avLst/>
            </a:prstGeom>
          </p:spPr>
          <p:txBody>
            <a:bodyPr lIns="50800" tIns="50800" rIns="50800" bIns="50800" rtlCol="0" anchor="ctr"/>
            <a:lstStyle/>
            <a:p>
              <a:pPr algn="ctr">
                <a:lnSpc>
                  <a:spcPts val="2430"/>
                </a:lnSpc>
              </a:pPr>
              <a:endParaRPr/>
            </a:p>
          </p:txBody>
        </p:sp>
      </p:grpSp>
      <p:sp>
        <p:nvSpPr>
          <p:cNvPr id="15" name="TextBox 15"/>
          <p:cNvSpPr txBox="1"/>
          <p:nvPr/>
        </p:nvSpPr>
        <p:spPr>
          <a:xfrm>
            <a:off x="2949099" y="988788"/>
            <a:ext cx="13264050"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AZIONI OPERATIVE DEI SOGGETTI COINVOLTI</a:t>
            </a:r>
          </a:p>
        </p:txBody>
      </p:sp>
      <p:sp>
        <p:nvSpPr>
          <p:cNvPr id="16" name="TextBox 16"/>
          <p:cNvSpPr txBox="1"/>
          <p:nvPr/>
        </p:nvSpPr>
        <p:spPr>
          <a:xfrm>
            <a:off x="9459925" y="9002659"/>
            <a:ext cx="101560" cy="898875"/>
          </a:xfrm>
          <a:prstGeom prst="rect">
            <a:avLst/>
          </a:prstGeom>
        </p:spPr>
        <p:txBody>
          <a:bodyPr lIns="0" tIns="0" rIns="0" bIns="0" rtlCol="0" anchor="t">
            <a:spAutoFit/>
          </a:bodyPr>
          <a:lstStyle/>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a:p>
            <a:pPr algn="ctr">
              <a:lnSpc>
                <a:spcPts val="2430"/>
              </a:lnSpc>
              <a:spcBef>
                <a:spcPct val="0"/>
              </a:spcBef>
            </a:pPr>
            <a:r>
              <a:rPr lang="en-US" sz="1736">
                <a:solidFill>
                  <a:srgbClr val="2B2B2B"/>
                </a:solidFill>
                <a:latin typeface="Quicksand"/>
                <a:ea typeface="Quicksand"/>
                <a:cs typeface="Quicksand"/>
                <a:sym typeface="Quicksand"/>
              </a:rPr>
              <a:t> </a:t>
            </a:r>
          </a:p>
        </p:txBody>
      </p:sp>
      <p:sp>
        <p:nvSpPr>
          <p:cNvPr id="17" name="TextBox 17"/>
          <p:cNvSpPr txBox="1"/>
          <p:nvPr/>
        </p:nvSpPr>
        <p:spPr>
          <a:xfrm>
            <a:off x="1387055" y="3283261"/>
            <a:ext cx="15494839" cy="1393824"/>
          </a:xfrm>
          <a:prstGeom prst="rect">
            <a:avLst/>
          </a:prstGeom>
        </p:spPr>
        <p:txBody>
          <a:bodyPr lIns="0" tIns="0" rIns="0" bIns="0" rtlCol="0" anchor="t">
            <a:spAutoFit/>
          </a:bodyPr>
          <a:lstStyle/>
          <a:p>
            <a:pPr algn="ctr">
              <a:lnSpc>
                <a:spcPts val="5600"/>
              </a:lnSpc>
            </a:pPr>
            <a:r>
              <a:rPr lang="en-US" sz="4000">
                <a:solidFill>
                  <a:srgbClr val="2B2B2B"/>
                </a:solidFill>
                <a:latin typeface="Noto Serif"/>
                <a:ea typeface="Noto Serif"/>
                <a:cs typeface="Noto Serif"/>
                <a:sym typeface="Noto Serif"/>
              </a:rPr>
              <a:t>Svolgono attività di peer education, segnalano episodi, partecipano a iniziative di sensibilizzazione.</a:t>
            </a:r>
          </a:p>
        </p:txBody>
      </p:sp>
      <p:sp>
        <p:nvSpPr>
          <p:cNvPr id="18" name="TextBox 18"/>
          <p:cNvSpPr txBox="1"/>
          <p:nvPr/>
        </p:nvSpPr>
        <p:spPr>
          <a:xfrm>
            <a:off x="1028700" y="7872344"/>
            <a:ext cx="16230600" cy="896620"/>
          </a:xfrm>
          <a:prstGeom prst="rect">
            <a:avLst/>
          </a:prstGeom>
        </p:spPr>
        <p:txBody>
          <a:bodyPr lIns="0" tIns="0" rIns="0" bIns="0" rtlCol="0" anchor="t">
            <a:spAutoFit/>
          </a:bodyPr>
          <a:lstStyle/>
          <a:p>
            <a:pPr algn="ctr">
              <a:lnSpc>
                <a:spcPts val="7279"/>
              </a:lnSpc>
            </a:pPr>
            <a:r>
              <a:rPr lang="en-US" sz="5199">
                <a:solidFill>
                  <a:srgbClr val="FEFEFE"/>
                </a:solidFill>
                <a:latin typeface="London"/>
                <a:ea typeface="London"/>
                <a:cs typeface="London"/>
                <a:sym typeface="London"/>
              </a:rPr>
              <a:t>STUDENTI</a:t>
            </a:r>
          </a:p>
        </p:txBody>
      </p:sp>
      <p:sp>
        <p:nvSpPr>
          <p:cNvPr id="19" name="Freeform 19"/>
          <p:cNvSpPr/>
          <p:nvPr/>
        </p:nvSpPr>
        <p:spPr>
          <a:xfrm>
            <a:off x="7817941" y="5143500"/>
            <a:ext cx="2652119" cy="2652119"/>
          </a:xfrm>
          <a:custGeom>
            <a:avLst/>
            <a:gdLst/>
            <a:ahLst/>
            <a:cxnLst/>
            <a:rect l="l" t="t" r="r" b="b"/>
            <a:pathLst>
              <a:path w="2652119" h="2652119">
                <a:moveTo>
                  <a:pt x="0" y="0"/>
                </a:moveTo>
                <a:lnTo>
                  <a:pt x="2652118" y="0"/>
                </a:lnTo>
                <a:lnTo>
                  <a:pt x="2652118" y="2652119"/>
                </a:lnTo>
                <a:lnTo>
                  <a:pt x="0" y="26521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4F4F4"/>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E7D6C8"/>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E7D6C8"/>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Freeform 12"/>
          <p:cNvSpPr/>
          <p:nvPr/>
        </p:nvSpPr>
        <p:spPr>
          <a:xfrm>
            <a:off x="272119" y="3838866"/>
            <a:ext cx="7210963" cy="6246497"/>
          </a:xfrm>
          <a:custGeom>
            <a:avLst/>
            <a:gdLst/>
            <a:ahLst/>
            <a:cxnLst/>
            <a:rect l="l" t="t" r="r" b="b"/>
            <a:pathLst>
              <a:path w="7210963" h="6246497">
                <a:moveTo>
                  <a:pt x="0" y="0"/>
                </a:moveTo>
                <a:lnTo>
                  <a:pt x="7210963" y="0"/>
                </a:lnTo>
                <a:lnTo>
                  <a:pt x="7210963" y="6246497"/>
                </a:lnTo>
                <a:lnTo>
                  <a:pt x="0" y="624649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2949099" y="988788"/>
            <a:ext cx="12389802"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MONITORAGGIO E VALUTAZIONE</a:t>
            </a:r>
          </a:p>
        </p:txBody>
      </p:sp>
      <p:sp>
        <p:nvSpPr>
          <p:cNvPr id="14" name="TextBox 14"/>
          <p:cNvSpPr txBox="1"/>
          <p:nvPr/>
        </p:nvSpPr>
        <p:spPr>
          <a:xfrm>
            <a:off x="7507503" y="3724566"/>
            <a:ext cx="9751797" cy="5295900"/>
          </a:xfrm>
          <a:prstGeom prst="rect">
            <a:avLst/>
          </a:prstGeom>
        </p:spPr>
        <p:txBody>
          <a:bodyPr lIns="0" tIns="0" rIns="0" bIns="0" rtlCol="0" anchor="t">
            <a:spAutoFit/>
          </a:bodyPr>
          <a:lstStyle/>
          <a:p>
            <a:pPr algn="ctr">
              <a:lnSpc>
                <a:spcPts val="8400"/>
              </a:lnSpc>
            </a:pPr>
            <a:r>
              <a:rPr lang="en-US" sz="6000">
                <a:solidFill>
                  <a:srgbClr val="2B2B2B"/>
                </a:solidFill>
                <a:latin typeface="Noto Serif"/>
                <a:ea typeface="Noto Serif"/>
                <a:cs typeface="Noto Serif"/>
                <a:sym typeface="Noto Serif"/>
              </a:rPr>
              <a:t>Il monitoraggio rappresenta la fase conclusiva e allo stesso tempo ricorrente del processo.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4F4F4"/>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E7D6C8"/>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E7D6C8"/>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TextBox 11"/>
          <p:cNvSpPr txBox="1"/>
          <p:nvPr/>
        </p:nvSpPr>
        <p:spPr>
          <a:xfrm>
            <a:off x="589257" y="2707090"/>
            <a:ext cx="10863985" cy="692467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2B2B2B"/>
                </a:solidFill>
                <a:latin typeface="Quicksand"/>
                <a:ea typeface="Quicksand"/>
                <a:cs typeface="Quicksand"/>
                <a:sym typeface="Quicksand"/>
              </a:rPr>
              <a:t>Ogni anno il Team Antibullismo redige una relazione dettagliata sugli episodi e sugli interventi adottati, che viene presentata agli organi collegiali.</a:t>
            </a:r>
          </a:p>
          <a:p>
            <a:pPr algn="l">
              <a:lnSpc>
                <a:spcPts val="4200"/>
              </a:lnSpc>
            </a:pPr>
            <a:endParaRPr lang="en-US" sz="3000">
              <a:solidFill>
                <a:srgbClr val="2B2B2B"/>
              </a:solidFill>
              <a:latin typeface="Quicksand"/>
              <a:ea typeface="Quicksand"/>
              <a:cs typeface="Quicksand"/>
              <a:sym typeface="Quicksand"/>
            </a:endParaRPr>
          </a:p>
          <a:p>
            <a:pPr marL="647700" lvl="1" indent="-323850" algn="l">
              <a:lnSpc>
                <a:spcPts val="4200"/>
              </a:lnSpc>
              <a:buFont typeface="Arial"/>
              <a:buChar char="•"/>
            </a:pPr>
            <a:r>
              <a:rPr lang="en-US" sz="3000">
                <a:solidFill>
                  <a:srgbClr val="2B2B2B"/>
                </a:solidFill>
                <a:latin typeface="Quicksand"/>
                <a:ea typeface="Quicksand"/>
                <a:cs typeface="Quicksand"/>
                <a:sym typeface="Quicksand"/>
              </a:rPr>
              <a:t>Vengono somministrati questionari anonimi per valutare il clima scolastico e misurare la percezione degli studenti.</a:t>
            </a:r>
          </a:p>
          <a:p>
            <a:pPr algn="l">
              <a:lnSpc>
                <a:spcPts val="4200"/>
              </a:lnSpc>
            </a:pPr>
            <a:endParaRPr lang="en-US" sz="3000">
              <a:solidFill>
                <a:srgbClr val="2B2B2B"/>
              </a:solidFill>
              <a:latin typeface="Quicksand"/>
              <a:ea typeface="Quicksand"/>
              <a:cs typeface="Quicksand"/>
              <a:sym typeface="Quicksand"/>
            </a:endParaRPr>
          </a:p>
          <a:p>
            <a:pPr marL="647700" lvl="1" indent="-323850" algn="l">
              <a:lnSpc>
                <a:spcPts val="4200"/>
              </a:lnSpc>
              <a:buFont typeface="Arial"/>
              <a:buChar char="•"/>
            </a:pPr>
            <a:r>
              <a:rPr lang="en-US" sz="3000">
                <a:solidFill>
                  <a:srgbClr val="2B2B2B"/>
                </a:solidFill>
                <a:latin typeface="Quicksand"/>
                <a:ea typeface="Quicksand"/>
                <a:cs typeface="Quicksand"/>
                <a:sym typeface="Quicksand"/>
              </a:rPr>
              <a:t>I dati raccolti vengono condivisi con la comunità educante, favorendo trasparenza e responsabilità.</a:t>
            </a:r>
          </a:p>
          <a:p>
            <a:pPr algn="l">
              <a:lnSpc>
                <a:spcPts val="4200"/>
              </a:lnSpc>
            </a:pPr>
            <a:endParaRPr lang="en-US" sz="3000">
              <a:solidFill>
                <a:srgbClr val="2B2B2B"/>
              </a:solidFill>
              <a:latin typeface="Quicksand"/>
              <a:ea typeface="Quicksand"/>
              <a:cs typeface="Quicksand"/>
              <a:sym typeface="Quicksand"/>
            </a:endParaRPr>
          </a:p>
          <a:p>
            <a:pPr marL="647700" lvl="1" indent="-323850" algn="l">
              <a:lnSpc>
                <a:spcPts val="4200"/>
              </a:lnSpc>
              <a:buFont typeface="Arial"/>
              <a:buChar char="•"/>
            </a:pPr>
            <a:r>
              <a:rPr lang="en-US" sz="3000">
                <a:solidFill>
                  <a:srgbClr val="2B2B2B"/>
                </a:solidFill>
                <a:latin typeface="Quicksand"/>
                <a:ea typeface="Quicksand"/>
                <a:cs typeface="Quicksand"/>
                <a:sym typeface="Quicksand"/>
              </a:rPr>
              <a:t>Tutti i documenti strategici, compreso il Codice di condotta interno, vengono aggiornati regolarmente alla luce delle esperienze maturate e delle novità normative.</a:t>
            </a:r>
          </a:p>
        </p:txBody>
      </p:sp>
      <p:sp>
        <p:nvSpPr>
          <p:cNvPr id="12" name="Freeform 12"/>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Freeform 13"/>
          <p:cNvSpPr/>
          <p:nvPr/>
        </p:nvSpPr>
        <p:spPr>
          <a:xfrm>
            <a:off x="11948115" y="3969162"/>
            <a:ext cx="6339885" cy="6175048"/>
          </a:xfrm>
          <a:custGeom>
            <a:avLst/>
            <a:gdLst/>
            <a:ahLst/>
            <a:cxnLst/>
            <a:rect l="l" t="t" r="r" b="b"/>
            <a:pathLst>
              <a:path w="6339885" h="6175048">
                <a:moveTo>
                  <a:pt x="0" y="0"/>
                </a:moveTo>
                <a:lnTo>
                  <a:pt x="6339885" y="0"/>
                </a:lnTo>
                <a:lnTo>
                  <a:pt x="6339885" y="6175047"/>
                </a:lnTo>
                <a:lnTo>
                  <a:pt x="0" y="61750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TextBox 14"/>
          <p:cNvSpPr txBox="1"/>
          <p:nvPr/>
        </p:nvSpPr>
        <p:spPr>
          <a:xfrm>
            <a:off x="2949099" y="988788"/>
            <a:ext cx="12389802"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MONITORAGGIO E VALUTAZIONE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F5F4F2"/>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F4F4F4"/>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DDC6C6"/>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DDC6C6"/>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a:off x="7310182" y="4285233"/>
            <a:ext cx="3667637" cy="4973067"/>
          </a:xfrm>
          <a:custGeom>
            <a:avLst/>
            <a:gdLst/>
            <a:ahLst/>
            <a:cxnLst/>
            <a:rect l="l" t="t" r="r" b="b"/>
            <a:pathLst>
              <a:path w="3667637" h="4973067">
                <a:moveTo>
                  <a:pt x="0" y="0"/>
                </a:moveTo>
                <a:lnTo>
                  <a:pt x="3667636" y="0"/>
                </a:lnTo>
                <a:lnTo>
                  <a:pt x="3667636" y="4973067"/>
                </a:lnTo>
                <a:lnTo>
                  <a:pt x="0" y="49730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Freeform 12"/>
          <p:cNvSpPr/>
          <p:nvPr/>
        </p:nvSpPr>
        <p:spPr>
          <a:xfrm>
            <a:off x="1651125" y="483757"/>
            <a:ext cx="1907318" cy="1907318"/>
          </a:xfrm>
          <a:custGeom>
            <a:avLst/>
            <a:gdLst/>
            <a:ahLst/>
            <a:cxnLst/>
            <a:rect l="l" t="t" r="r" b="b"/>
            <a:pathLst>
              <a:path w="1907318" h="1907318">
                <a:moveTo>
                  <a:pt x="0" y="0"/>
                </a:moveTo>
                <a:lnTo>
                  <a:pt x="1907318" y="0"/>
                </a:lnTo>
                <a:lnTo>
                  <a:pt x="1907318" y="1907318"/>
                </a:lnTo>
                <a:lnTo>
                  <a:pt x="0" y="19073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2949099" y="844643"/>
            <a:ext cx="12389802" cy="1061721"/>
          </a:xfrm>
          <a:prstGeom prst="rect">
            <a:avLst/>
          </a:prstGeom>
        </p:spPr>
        <p:txBody>
          <a:bodyPr lIns="0" tIns="0" rIns="0" bIns="0" rtlCol="0" anchor="t">
            <a:spAutoFit/>
          </a:bodyPr>
          <a:lstStyle/>
          <a:p>
            <a:pPr algn="ctr">
              <a:lnSpc>
                <a:spcPts val="8679"/>
              </a:lnSpc>
            </a:pPr>
            <a:r>
              <a:rPr lang="en-US" sz="6199" b="1">
                <a:solidFill>
                  <a:srgbClr val="FF3131"/>
                </a:solidFill>
                <a:latin typeface="Quicksand Bold"/>
                <a:ea typeface="Quicksand Bold"/>
                <a:cs typeface="Quicksand Bold"/>
                <a:sym typeface="Quicksand Bold"/>
              </a:rPr>
              <a:t>114</a:t>
            </a:r>
          </a:p>
        </p:txBody>
      </p:sp>
      <p:sp>
        <p:nvSpPr>
          <p:cNvPr id="14" name="TextBox 14"/>
          <p:cNvSpPr txBox="1"/>
          <p:nvPr/>
        </p:nvSpPr>
        <p:spPr>
          <a:xfrm>
            <a:off x="1028700" y="2772672"/>
            <a:ext cx="16230600" cy="6931025"/>
          </a:xfrm>
          <a:prstGeom prst="rect">
            <a:avLst/>
          </a:prstGeom>
        </p:spPr>
        <p:txBody>
          <a:bodyPr lIns="0" tIns="0" rIns="0" bIns="0" rtlCol="0" anchor="t">
            <a:spAutoFit/>
          </a:bodyPr>
          <a:lstStyle/>
          <a:p>
            <a:pPr algn="just">
              <a:lnSpc>
                <a:spcPts val="2774"/>
              </a:lnSpc>
            </a:pPr>
            <a:r>
              <a:rPr lang="en-US" sz="2499">
                <a:solidFill>
                  <a:srgbClr val="2B2B2B"/>
                </a:solidFill>
                <a:latin typeface="Quicksand"/>
                <a:ea typeface="Quicksand"/>
                <a:cs typeface="Quicksand"/>
                <a:sym typeface="Quicksand"/>
              </a:rPr>
              <a:t>Il numero </a:t>
            </a:r>
            <a:r>
              <a:rPr lang="en-US" sz="2499" b="1">
                <a:solidFill>
                  <a:srgbClr val="2B2B2B"/>
                </a:solidFill>
                <a:latin typeface="Quicksand Bold"/>
                <a:ea typeface="Quicksand Bold"/>
                <a:cs typeface="Quicksand Bold"/>
                <a:sym typeface="Quicksand Bold"/>
              </a:rPr>
              <a:t>114 è un servizio di emergenza per bambini e adolescenti</a:t>
            </a:r>
            <a:r>
              <a:rPr lang="en-US" sz="2499">
                <a:solidFill>
                  <a:srgbClr val="2B2B2B"/>
                </a:solidFill>
                <a:latin typeface="Quicksand"/>
                <a:ea typeface="Quicksand"/>
                <a:cs typeface="Quicksand"/>
                <a:sym typeface="Quicksand"/>
              </a:rPr>
              <a:t> e può essere contattato per segnalare episodi di bullismo e cyberbullismo. Il servizio, attivo 24 ore su 24 e gratuito, offre assistenza tramite telefono, chat, WhatsApp (al numero +39 348 798 7845) e un'app dedicata, garantendo supporto psicologico, legale e psicopedagogico a chi ne ha bisogno.</a:t>
            </a:r>
          </a:p>
          <a:p>
            <a:pPr algn="just">
              <a:lnSpc>
                <a:spcPts val="2774"/>
              </a:lnSpc>
            </a:pPr>
            <a:endParaRPr lang="en-US" sz="2499">
              <a:solidFill>
                <a:srgbClr val="2B2B2B"/>
              </a:solidFill>
              <a:latin typeface="Quicksand"/>
              <a:ea typeface="Quicksand"/>
              <a:cs typeface="Quicksand"/>
              <a:sym typeface="Quicksand"/>
            </a:endParaRPr>
          </a:p>
          <a:p>
            <a:pPr algn="just">
              <a:lnSpc>
                <a:spcPts val="2774"/>
              </a:lnSpc>
            </a:pPr>
            <a:r>
              <a:rPr lang="en-US" sz="2499" b="1">
                <a:solidFill>
                  <a:srgbClr val="D83838"/>
                </a:solidFill>
                <a:latin typeface="Quicksand Bold"/>
                <a:ea typeface="Quicksand Bold"/>
                <a:cs typeface="Quicksand Bold"/>
                <a:sym typeface="Quicksand Bold"/>
              </a:rPr>
              <a:t>Come contattare il 114 per bullismo e cyberbullismo:</a:t>
            </a:r>
          </a:p>
          <a:p>
            <a:pPr algn="just">
              <a:lnSpc>
                <a:spcPts val="2774"/>
              </a:lnSpc>
            </a:pPr>
            <a:endParaRPr lang="en-US" sz="2499" b="1">
              <a:solidFill>
                <a:srgbClr val="D83838"/>
              </a:solidFill>
              <a:latin typeface="Quicksand Bold"/>
              <a:ea typeface="Quicksand Bold"/>
              <a:cs typeface="Quicksand Bold"/>
              <a:sym typeface="Quicksand Bold"/>
            </a:endParaRPr>
          </a:p>
          <a:p>
            <a:pPr marL="539749" lvl="1" indent="-269875" algn="just">
              <a:lnSpc>
                <a:spcPts val="3124"/>
              </a:lnSpc>
              <a:buFont typeface="Arial"/>
              <a:buChar char="•"/>
            </a:pPr>
            <a:r>
              <a:rPr lang="en-US" sz="2499">
                <a:solidFill>
                  <a:srgbClr val="2B2B2B"/>
                </a:solidFill>
                <a:latin typeface="Quicksand"/>
                <a:ea typeface="Quicksand"/>
                <a:cs typeface="Quicksand"/>
                <a:sym typeface="Quicksand"/>
              </a:rPr>
              <a:t>Chiama il numero: 114.</a:t>
            </a:r>
          </a:p>
          <a:p>
            <a:pPr marL="539749" lvl="1" indent="-269875" algn="just">
              <a:lnSpc>
                <a:spcPts val="3124"/>
              </a:lnSpc>
              <a:buFont typeface="Arial"/>
              <a:buChar char="•"/>
            </a:pPr>
            <a:r>
              <a:rPr lang="en-US" sz="2499">
                <a:solidFill>
                  <a:srgbClr val="2B2B2B"/>
                </a:solidFill>
                <a:latin typeface="Quicksand"/>
                <a:ea typeface="Quicksand"/>
                <a:cs typeface="Quicksand"/>
                <a:sym typeface="Quicksand"/>
              </a:rPr>
              <a:t>Usa la chat: Accedi alla chat sul sito del 114 o tramite l'app.</a:t>
            </a:r>
          </a:p>
          <a:p>
            <a:pPr marL="539749" lvl="1" indent="-269875" algn="just">
              <a:lnSpc>
                <a:spcPts val="3124"/>
              </a:lnSpc>
              <a:buFont typeface="Arial"/>
              <a:buChar char="•"/>
            </a:pPr>
            <a:r>
              <a:rPr lang="en-US" sz="2499">
                <a:solidFill>
                  <a:srgbClr val="2B2B2B"/>
                </a:solidFill>
                <a:latin typeface="Quicksand"/>
                <a:ea typeface="Quicksand"/>
                <a:cs typeface="Quicksand"/>
                <a:sym typeface="Quicksand"/>
              </a:rPr>
              <a:t>Scrivi su WhatsApp: Invia un messaggio al numero +39 348 798 7845.</a:t>
            </a:r>
          </a:p>
          <a:p>
            <a:pPr marL="539749" lvl="1" indent="-269875" algn="just">
              <a:lnSpc>
                <a:spcPts val="3124"/>
              </a:lnSpc>
              <a:buFont typeface="Arial"/>
              <a:buChar char="•"/>
            </a:pPr>
            <a:r>
              <a:rPr lang="en-US" sz="2499">
                <a:solidFill>
                  <a:srgbClr val="2B2B2B"/>
                </a:solidFill>
                <a:latin typeface="Quicksand"/>
                <a:ea typeface="Quicksand"/>
                <a:cs typeface="Quicksand"/>
                <a:sym typeface="Quicksand"/>
              </a:rPr>
              <a:t>Scarica l'app: L'applicazione è disponibile per Android e iOS.</a:t>
            </a:r>
          </a:p>
          <a:p>
            <a:pPr algn="just">
              <a:lnSpc>
                <a:spcPts val="2774"/>
              </a:lnSpc>
            </a:pPr>
            <a:endParaRPr lang="en-US" sz="2499">
              <a:solidFill>
                <a:srgbClr val="2B2B2B"/>
              </a:solidFill>
              <a:latin typeface="Quicksand"/>
              <a:ea typeface="Quicksand"/>
              <a:cs typeface="Quicksand"/>
              <a:sym typeface="Quicksand"/>
            </a:endParaRPr>
          </a:p>
          <a:p>
            <a:pPr algn="just">
              <a:lnSpc>
                <a:spcPts val="2774"/>
              </a:lnSpc>
            </a:pPr>
            <a:r>
              <a:rPr lang="en-US" sz="2499" b="1">
                <a:solidFill>
                  <a:srgbClr val="D83838"/>
                </a:solidFill>
                <a:latin typeface="Quicksand Bold"/>
                <a:ea typeface="Quicksand Bold"/>
                <a:cs typeface="Quicksand Bold"/>
                <a:sym typeface="Quicksand Bold"/>
              </a:rPr>
              <a:t>Cosa fa il servizio 114:</a:t>
            </a:r>
          </a:p>
          <a:p>
            <a:pPr algn="just">
              <a:lnSpc>
                <a:spcPts val="2774"/>
              </a:lnSpc>
            </a:pPr>
            <a:endParaRPr lang="en-US" sz="2499" b="1">
              <a:solidFill>
                <a:srgbClr val="D83838"/>
              </a:solidFill>
              <a:latin typeface="Quicksand Bold"/>
              <a:ea typeface="Quicksand Bold"/>
              <a:cs typeface="Quicksand Bold"/>
              <a:sym typeface="Quicksand Bold"/>
            </a:endParaRPr>
          </a:p>
          <a:p>
            <a:pPr marL="539749" lvl="1" indent="-269875" algn="just">
              <a:lnSpc>
                <a:spcPts val="3124"/>
              </a:lnSpc>
              <a:buFont typeface="Arial"/>
              <a:buChar char="•"/>
            </a:pPr>
            <a:r>
              <a:rPr lang="en-US" sz="2499">
                <a:solidFill>
                  <a:srgbClr val="2B2B2B"/>
                </a:solidFill>
                <a:latin typeface="Quicksand"/>
                <a:ea typeface="Quicksand"/>
                <a:cs typeface="Quicksand"/>
                <a:sym typeface="Quicksand"/>
              </a:rPr>
              <a:t>Supporto e Ascolto: Offre ascolto in tempo reale a chi subisce bullismo o cyberbullismo.</a:t>
            </a:r>
          </a:p>
          <a:p>
            <a:pPr marL="539749" lvl="1" indent="-269875" algn="just">
              <a:lnSpc>
                <a:spcPts val="3124"/>
              </a:lnSpc>
              <a:buFont typeface="Arial"/>
              <a:buChar char="•"/>
            </a:pPr>
            <a:r>
              <a:rPr lang="en-US" sz="2499">
                <a:solidFill>
                  <a:srgbClr val="2B2B2B"/>
                </a:solidFill>
                <a:latin typeface="Quicksand"/>
                <a:ea typeface="Quicksand"/>
                <a:cs typeface="Quicksand"/>
                <a:sym typeface="Quicksand"/>
              </a:rPr>
              <a:t>Orientamento: Fornisce consulenza psicologica, psicopedagogica e legale.</a:t>
            </a:r>
          </a:p>
          <a:p>
            <a:pPr marL="539749" lvl="1" indent="-269875" algn="just">
              <a:lnSpc>
                <a:spcPts val="3124"/>
              </a:lnSpc>
              <a:buFont typeface="Arial"/>
              <a:buChar char="•"/>
            </a:pPr>
            <a:r>
              <a:rPr lang="en-US" sz="2499">
                <a:solidFill>
                  <a:srgbClr val="2B2B2B"/>
                </a:solidFill>
                <a:latin typeface="Quicksand"/>
                <a:ea typeface="Quicksand"/>
                <a:cs typeface="Quicksand"/>
                <a:sym typeface="Quicksand"/>
              </a:rPr>
              <a:t>Intervento: Nei casi più gravi, può informare le autorità di polizia per garantire interventi rapidi.</a:t>
            </a:r>
          </a:p>
          <a:p>
            <a:pPr marL="539749" lvl="1" indent="-269875" algn="just">
              <a:lnSpc>
                <a:spcPts val="3124"/>
              </a:lnSpc>
              <a:buFont typeface="Arial"/>
              <a:buChar char="•"/>
            </a:pPr>
            <a:r>
              <a:rPr lang="en-US" sz="2499">
                <a:solidFill>
                  <a:srgbClr val="2B2B2B"/>
                </a:solidFill>
                <a:latin typeface="Quicksand"/>
                <a:ea typeface="Quicksand"/>
                <a:cs typeface="Quicksand"/>
                <a:sym typeface="Quicksand"/>
              </a:rPr>
              <a:t>Fornisce strumenti: Permette di usare la funzione di geolocalizzazione sull'app per facilitare l'intervento in caso di pericolo immediato.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3131"/>
        </a:solidFill>
        <a:effectLst/>
      </p:bgPr>
    </p:bg>
    <p:spTree>
      <p:nvGrpSpPr>
        <p:cNvPr id="1" name=""/>
        <p:cNvGrpSpPr/>
        <p:nvPr/>
      </p:nvGrpSpPr>
      <p:grpSpPr>
        <a:xfrm>
          <a:off x="0" y="0"/>
          <a:ext cx="0" cy="0"/>
          <a:chOff x="0" y="0"/>
          <a:chExt cx="0" cy="0"/>
        </a:xfrm>
      </p:grpSpPr>
      <p:grpSp>
        <p:nvGrpSpPr>
          <p:cNvPr id="2" name="Group 2"/>
          <p:cNvGrpSpPr/>
          <p:nvPr/>
        </p:nvGrpSpPr>
        <p:grpSpPr>
          <a:xfrm>
            <a:off x="410972" y="385288"/>
            <a:ext cx="17466056" cy="9516424"/>
            <a:chOff x="0" y="0"/>
            <a:chExt cx="86189481" cy="46960552"/>
          </a:xfrm>
        </p:grpSpPr>
        <p:sp>
          <p:nvSpPr>
            <p:cNvPr id="3" name="Freeform 3"/>
            <p:cNvSpPr/>
            <p:nvPr/>
          </p:nvSpPr>
          <p:spPr>
            <a:xfrm>
              <a:off x="72390" y="72390"/>
              <a:ext cx="86044704" cy="46815771"/>
            </a:xfrm>
            <a:custGeom>
              <a:avLst/>
              <a:gdLst/>
              <a:ahLst/>
              <a:cxnLst/>
              <a:rect l="l" t="t" r="r" b="b"/>
              <a:pathLst>
                <a:path w="86044704" h="46815771">
                  <a:moveTo>
                    <a:pt x="0" y="0"/>
                  </a:moveTo>
                  <a:lnTo>
                    <a:pt x="86044704" y="0"/>
                  </a:lnTo>
                  <a:lnTo>
                    <a:pt x="86044704" y="46815771"/>
                  </a:lnTo>
                  <a:lnTo>
                    <a:pt x="0" y="46815771"/>
                  </a:lnTo>
                  <a:lnTo>
                    <a:pt x="0" y="0"/>
                  </a:lnTo>
                  <a:close/>
                </a:path>
              </a:pathLst>
            </a:custGeom>
            <a:solidFill>
              <a:srgbClr val="DDC6C6"/>
            </a:solidFill>
          </p:spPr>
        </p:sp>
        <p:sp>
          <p:nvSpPr>
            <p:cNvPr id="4" name="Freeform 4"/>
            <p:cNvSpPr/>
            <p:nvPr/>
          </p:nvSpPr>
          <p:spPr>
            <a:xfrm>
              <a:off x="0" y="0"/>
              <a:ext cx="86189480" cy="46960551"/>
            </a:xfrm>
            <a:custGeom>
              <a:avLst/>
              <a:gdLst/>
              <a:ahLst/>
              <a:cxnLst/>
              <a:rect l="l" t="t" r="r" b="b"/>
              <a:pathLst>
                <a:path w="86189480" h="46960551">
                  <a:moveTo>
                    <a:pt x="86044701" y="46815772"/>
                  </a:moveTo>
                  <a:lnTo>
                    <a:pt x="86189480" y="46815772"/>
                  </a:lnTo>
                  <a:lnTo>
                    <a:pt x="86189480" y="46960551"/>
                  </a:lnTo>
                  <a:lnTo>
                    <a:pt x="86044701" y="46960551"/>
                  </a:lnTo>
                  <a:lnTo>
                    <a:pt x="86044701" y="46815772"/>
                  </a:lnTo>
                  <a:close/>
                  <a:moveTo>
                    <a:pt x="0" y="144780"/>
                  </a:moveTo>
                  <a:lnTo>
                    <a:pt x="144780" y="144780"/>
                  </a:lnTo>
                  <a:lnTo>
                    <a:pt x="144780" y="46815772"/>
                  </a:lnTo>
                  <a:lnTo>
                    <a:pt x="0" y="46815772"/>
                  </a:lnTo>
                  <a:lnTo>
                    <a:pt x="0" y="144780"/>
                  </a:lnTo>
                  <a:close/>
                  <a:moveTo>
                    <a:pt x="0" y="46815772"/>
                  </a:moveTo>
                  <a:lnTo>
                    <a:pt x="144780" y="46815772"/>
                  </a:lnTo>
                  <a:lnTo>
                    <a:pt x="144780" y="46960551"/>
                  </a:lnTo>
                  <a:lnTo>
                    <a:pt x="0" y="46960551"/>
                  </a:lnTo>
                  <a:lnTo>
                    <a:pt x="0" y="46815772"/>
                  </a:lnTo>
                  <a:close/>
                  <a:moveTo>
                    <a:pt x="86044701" y="144780"/>
                  </a:moveTo>
                  <a:lnTo>
                    <a:pt x="86189480" y="144780"/>
                  </a:lnTo>
                  <a:lnTo>
                    <a:pt x="86189480" y="46815772"/>
                  </a:lnTo>
                  <a:lnTo>
                    <a:pt x="86044701" y="46815772"/>
                  </a:lnTo>
                  <a:lnTo>
                    <a:pt x="86044701" y="144780"/>
                  </a:lnTo>
                  <a:close/>
                  <a:moveTo>
                    <a:pt x="144780" y="46815772"/>
                  </a:moveTo>
                  <a:lnTo>
                    <a:pt x="86044701" y="46815772"/>
                  </a:lnTo>
                  <a:lnTo>
                    <a:pt x="86044701" y="46960551"/>
                  </a:lnTo>
                  <a:lnTo>
                    <a:pt x="144780" y="46960551"/>
                  </a:lnTo>
                  <a:lnTo>
                    <a:pt x="144780" y="46815772"/>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DDC6C6"/>
            </a:solidFill>
          </p:spPr>
        </p:sp>
      </p:grpSp>
      <p:grpSp>
        <p:nvGrpSpPr>
          <p:cNvPr id="5" name="Group 5"/>
          <p:cNvGrpSpPr/>
          <p:nvPr/>
        </p:nvGrpSpPr>
        <p:grpSpPr>
          <a:xfrm>
            <a:off x="410972" y="385288"/>
            <a:ext cx="17466056" cy="2104315"/>
            <a:chOff x="0" y="0"/>
            <a:chExt cx="86189481" cy="10384130"/>
          </a:xfrm>
        </p:grpSpPr>
        <p:sp>
          <p:nvSpPr>
            <p:cNvPr id="6" name="Freeform 6"/>
            <p:cNvSpPr/>
            <p:nvPr/>
          </p:nvSpPr>
          <p:spPr>
            <a:xfrm>
              <a:off x="72390" y="72390"/>
              <a:ext cx="86044704" cy="10239350"/>
            </a:xfrm>
            <a:custGeom>
              <a:avLst/>
              <a:gdLst/>
              <a:ahLst/>
              <a:cxnLst/>
              <a:rect l="l" t="t" r="r" b="b"/>
              <a:pathLst>
                <a:path w="86044704" h="10239350">
                  <a:moveTo>
                    <a:pt x="0" y="0"/>
                  </a:moveTo>
                  <a:lnTo>
                    <a:pt x="86044704" y="0"/>
                  </a:lnTo>
                  <a:lnTo>
                    <a:pt x="86044704" y="10239350"/>
                  </a:lnTo>
                  <a:lnTo>
                    <a:pt x="0" y="10239350"/>
                  </a:lnTo>
                  <a:lnTo>
                    <a:pt x="0" y="0"/>
                  </a:lnTo>
                  <a:close/>
                </a:path>
              </a:pathLst>
            </a:custGeom>
            <a:solidFill>
              <a:srgbClr val="AA9E95"/>
            </a:solidFill>
          </p:spPr>
        </p:sp>
        <p:sp>
          <p:nvSpPr>
            <p:cNvPr id="7" name="Freeform 7"/>
            <p:cNvSpPr/>
            <p:nvPr/>
          </p:nvSpPr>
          <p:spPr>
            <a:xfrm>
              <a:off x="0" y="0"/>
              <a:ext cx="86189480" cy="10384130"/>
            </a:xfrm>
            <a:custGeom>
              <a:avLst/>
              <a:gdLst/>
              <a:ahLst/>
              <a:cxnLst/>
              <a:rect l="l" t="t" r="r" b="b"/>
              <a:pathLst>
                <a:path w="86189480" h="10384130">
                  <a:moveTo>
                    <a:pt x="86044701" y="10239350"/>
                  </a:moveTo>
                  <a:lnTo>
                    <a:pt x="86189480" y="10239350"/>
                  </a:lnTo>
                  <a:lnTo>
                    <a:pt x="86189480" y="10384130"/>
                  </a:lnTo>
                  <a:lnTo>
                    <a:pt x="86044701" y="10384130"/>
                  </a:lnTo>
                  <a:lnTo>
                    <a:pt x="86044701" y="10239350"/>
                  </a:lnTo>
                  <a:close/>
                  <a:moveTo>
                    <a:pt x="0" y="144780"/>
                  </a:moveTo>
                  <a:lnTo>
                    <a:pt x="144780" y="144780"/>
                  </a:lnTo>
                  <a:lnTo>
                    <a:pt x="144780" y="10239350"/>
                  </a:lnTo>
                  <a:lnTo>
                    <a:pt x="0" y="10239350"/>
                  </a:lnTo>
                  <a:lnTo>
                    <a:pt x="0" y="144780"/>
                  </a:lnTo>
                  <a:close/>
                  <a:moveTo>
                    <a:pt x="0" y="10239350"/>
                  </a:moveTo>
                  <a:lnTo>
                    <a:pt x="144780" y="10239350"/>
                  </a:lnTo>
                  <a:lnTo>
                    <a:pt x="144780" y="10384130"/>
                  </a:lnTo>
                  <a:lnTo>
                    <a:pt x="0" y="10384130"/>
                  </a:lnTo>
                  <a:lnTo>
                    <a:pt x="0" y="10239350"/>
                  </a:lnTo>
                  <a:close/>
                  <a:moveTo>
                    <a:pt x="86044701" y="144780"/>
                  </a:moveTo>
                  <a:lnTo>
                    <a:pt x="86189480" y="144780"/>
                  </a:lnTo>
                  <a:lnTo>
                    <a:pt x="86189480" y="10239350"/>
                  </a:lnTo>
                  <a:lnTo>
                    <a:pt x="86044701" y="10239350"/>
                  </a:lnTo>
                  <a:lnTo>
                    <a:pt x="86044701" y="144780"/>
                  </a:lnTo>
                  <a:close/>
                  <a:moveTo>
                    <a:pt x="144780" y="10239350"/>
                  </a:moveTo>
                  <a:lnTo>
                    <a:pt x="86044701" y="10239350"/>
                  </a:lnTo>
                  <a:lnTo>
                    <a:pt x="86044701" y="10384130"/>
                  </a:lnTo>
                  <a:lnTo>
                    <a:pt x="144780" y="10384130"/>
                  </a:lnTo>
                  <a:lnTo>
                    <a:pt x="144780" y="10239350"/>
                  </a:lnTo>
                  <a:close/>
                  <a:moveTo>
                    <a:pt x="86044701" y="0"/>
                  </a:moveTo>
                  <a:lnTo>
                    <a:pt x="86189480" y="0"/>
                  </a:lnTo>
                  <a:lnTo>
                    <a:pt x="86189480" y="144780"/>
                  </a:lnTo>
                  <a:lnTo>
                    <a:pt x="86044701" y="144780"/>
                  </a:lnTo>
                  <a:lnTo>
                    <a:pt x="86044701" y="0"/>
                  </a:lnTo>
                  <a:close/>
                  <a:moveTo>
                    <a:pt x="0" y="0"/>
                  </a:moveTo>
                  <a:lnTo>
                    <a:pt x="144780" y="0"/>
                  </a:lnTo>
                  <a:lnTo>
                    <a:pt x="144780" y="144780"/>
                  </a:lnTo>
                  <a:lnTo>
                    <a:pt x="0" y="144780"/>
                  </a:lnTo>
                  <a:lnTo>
                    <a:pt x="0" y="0"/>
                  </a:lnTo>
                  <a:close/>
                  <a:moveTo>
                    <a:pt x="144780" y="0"/>
                  </a:moveTo>
                  <a:lnTo>
                    <a:pt x="86044701" y="0"/>
                  </a:lnTo>
                  <a:lnTo>
                    <a:pt x="86044701" y="144780"/>
                  </a:lnTo>
                  <a:lnTo>
                    <a:pt x="144780" y="144780"/>
                  </a:lnTo>
                  <a:lnTo>
                    <a:pt x="144780" y="0"/>
                  </a:lnTo>
                  <a:close/>
                </a:path>
              </a:pathLst>
            </a:custGeom>
            <a:solidFill>
              <a:srgbClr val="AA9E95"/>
            </a:solidFill>
          </p:spPr>
        </p:sp>
      </p:grpSp>
      <p:grpSp>
        <p:nvGrpSpPr>
          <p:cNvPr id="8" name="Group 8"/>
          <p:cNvGrpSpPr/>
          <p:nvPr/>
        </p:nvGrpSpPr>
        <p:grpSpPr>
          <a:xfrm>
            <a:off x="1028700" y="763294"/>
            <a:ext cx="16230600" cy="1348304"/>
            <a:chOff x="0" y="0"/>
            <a:chExt cx="4653345" cy="386561"/>
          </a:xfrm>
        </p:grpSpPr>
        <p:sp>
          <p:nvSpPr>
            <p:cNvPr id="9" name="Freeform 9"/>
            <p:cNvSpPr/>
            <p:nvPr/>
          </p:nvSpPr>
          <p:spPr>
            <a:xfrm>
              <a:off x="0" y="0"/>
              <a:ext cx="4653345" cy="386561"/>
            </a:xfrm>
            <a:custGeom>
              <a:avLst/>
              <a:gdLst/>
              <a:ahLst/>
              <a:cxnLst/>
              <a:rect l="l" t="t" r="r" b="b"/>
              <a:pathLst>
                <a:path w="4653345" h="386561">
                  <a:moveTo>
                    <a:pt x="47700" y="0"/>
                  </a:moveTo>
                  <a:lnTo>
                    <a:pt x="4605645" y="0"/>
                  </a:lnTo>
                  <a:cubicBezTo>
                    <a:pt x="4618296" y="0"/>
                    <a:pt x="4630428" y="5025"/>
                    <a:pt x="4639374" y="13971"/>
                  </a:cubicBezTo>
                  <a:cubicBezTo>
                    <a:pt x="4648319" y="22916"/>
                    <a:pt x="4653345" y="35049"/>
                    <a:pt x="4653345" y="47700"/>
                  </a:cubicBezTo>
                  <a:lnTo>
                    <a:pt x="4653345" y="338862"/>
                  </a:lnTo>
                  <a:cubicBezTo>
                    <a:pt x="4653345" y="351512"/>
                    <a:pt x="4648319" y="363645"/>
                    <a:pt x="4639374" y="372590"/>
                  </a:cubicBezTo>
                  <a:cubicBezTo>
                    <a:pt x="4630428" y="381536"/>
                    <a:pt x="4618296" y="386561"/>
                    <a:pt x="4605645" y="386561"/>
                  </a:cubicBezTo>
                  <a:lnTo>
                    <a:pt x="47700" y="386561"/>
                  </a:lnTo>
                  <a:cubicBezTo>
                    <a:pt x="35049" y="386561"/>
                    <a:pt x="22916" y="381536"/>
                    <a:pt x="13971" y="372590"/>
                  </a:cubicBezTo>
                  <a:cubicBezTo>
                    <a:pt x="5025" y="363645"/>
                    <a:pt x="0" y="351512"/>
                    <a:pt x="0" y="338862"/>
                  </a:cubicBezTo>
                  <a:lnTo>
                    <a:pt x="0" y="47700"/>
                  </a:lnTo>
                  <a:cubicBezTo>
                    <a:pt x="0" y="35049"/>
                    <a:pt x="5025" y="22916"/>
                    <a:pt x="13971" y="13971"/>
                  </a:cubicBezTo>
                  <a:cubicBezTo>
                    <a:pt x="22916" y="5025"/>
                    <a:pt x="35049" y="0"/>
                    <a:pt x="47700" y="0"/>
                  </a:cubicBezTo>
                  <a:close/>
                </a:path>
              </a:pathLst>
            </a:custGeom>
            <a:solidFill>
              <a:srgbClr val="F4F4F4"/>
            </a:solidFill>
            <a:ln w="23812" cap="rnd">
              <a:solidFill>
                <a:srgbClr val="F5F4F2"/>
              </a:solidFill>
              <a:prstDash val="solid"/>
              <a:round/>
            </a:ln>
          </p:spPr>
        </p:sp>
        <p:sp>
          <p:nvSpPr>
            <p:cNvPr id="10" name="TextBox 10"/>
            <p:cNvSpPr txBox="1"/>
            <p:nvPr/>
          </p:nvSpPr>
          <p:spPr>
            <a:xfrm>
              <a:off x="0" y="-28575"/>
              <a:ext cx="4653345" cy="415136"/>
            </a:xfrm>
            <a:prstGeom prst="rect">
              <a:avLst/>
            </a:prstGeom>
          </p:spPr>
          <p:txBody>
            <a:bodyPr lIns="63000" tIns="63000" rIns="63000" bIns="63000" rtlCol="0" anchor="ctr"/>
            <a:lstStyle/>
            <a:p>
              <a:pPr algn="ctr">
                <a:lnSpc>
                  <a:spcPts val="2430"/>
                </a:lnSpc>
                <a:spcBef>
                  <a:spcPct val="0"/>
                </a:spcBef>
              </a:pPr>
              <a:endParaRPr/>
            </a:p>
          </p:txBody>
        </p:sp>
      </p:grpSp>
      <p:sp>
        <p:nvSpPr>
          <p:cNvPr id="11" name="Freeform 11"/>
          <p:cNvSpPr/>
          <p:nvPr/>
        </p:nvSpPr>
        <p:spPr>
          <a:xfrm flipH="1">
            <a:off x="1408969" y="967508"/>
            <a:ext cx="939874" cy="939874"/>
          </a:xfrm>
          <a:custGeom>
            <a:avLst/>
            <a:gdLst/>
            <a:ahLst/>
            <a:cxnLst/>
            <a:rect l="l" t="t" r="r" b="b"/>
            <a:pathLst>
              <a:path w="939874" h="939874">
                <a:moveTo>
                  <a:pt x="939874" y="0"/>
                </a:moveTo>
                <a:lnTo>
                  <a:pt x="0" y="0"/>
                </a:lnTo>
                <a:lnTo>
                  <a:pt x="0" y="939874"/>
                </a:lnTo>
                <a:lnTo>
                  <a:pt x="939874" y="939874"/>
                </a:lnTo>
                <a:lnTo>
                  <a:pt x="939874"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Freeform 12"/>
          <p:cNvSpPr/>
          <p:nvPr/>
        </p:nvSpPr>
        <p:spPr>
          <a:xfrm>
            <a:off x="1028700" y="3740229"/>
            <a:ext cx="2262464" cy="2614192"/>
          </a:xfrm>
          <a:custGeom>
            <a:avLst/>
            <a:gdLst/>
            <a:ahLst/>
            <a:cxnLst/>
            <a:rect l="l" t="t" r="r" b="b"/>
            <a:pathLst>
              <a:path w="2262464" h="2614192">
                <a:moveTo>
                  <a:pt x="0" y="0"/>
                </a:moveTo>
                <a:lnTo>
                  <a:pt x="2262464" y="0"/>
                </a:lnTo>
                <a:lnTo>
                  <a:pt x="2262464" y="2614191"/>
                </a:lnTo>
                <a:lnTo>
                  <a:pt x="0" y="26141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028700" y="6644108"/>
            <a:ext cx="2262464" cy="2614192"/>
          </a:xfrm>
          <a:custGeom>
            <a:avLst/>
            <a:gdLst/>
            <a:ahLst/>
            <a:cxnLst/>
            <a:rect l="l" t="t" r="r" b="b"/>
            <a:pathLst>
              <a:path w="2262464" h="2614192">
                <a:moveTo>
                  <a:pt x="0" y="0"/>
                </a:moveTo>
                <a:lnTo>
                  <a:pt x="2262464" y="0"/>
                </a:lnTo>
                <a:lnTo>
                  <a:pt x="2262464" y="2614192"/>
                </a:lnTo>
                <a:lnTo>
                  <a:pt x="0" y="26141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3822327" y="3740229"/>
            <a:ext cx="2262464" cy="2614192"/>
          </a:xfrm>
          <a:custGeom>
            <a:avLst/>
            <a:gdLst/>
            <a:ahLst/>
            <a:cxnLst/>
            <a:rect l="l" t="t" r="r" b="b"/>
            <a:pathLst>
              <a:path w="2262464" h="2614192">
                <a:moveTo>
                  <a:pt x="0" y="0"/>
                </a:moveTo>
                <a:lnTo>
                  <a:pt x="2262464" y="0"/>
                </a:lnTo>
                <a:lnTo>
                  <a:pt x="2262464" y="2614191"/>
                </a:lnTo>
                <a:lnTo>
                  <a:pt x="0" y="26141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a:off x="3822327" y="6644108"/>
            <a:ext cx="2262464" cy="2614192"/>
          </a:xfrm>
          <a:custGeom>
            <a:avLst/>
            <a:gdLst/>
            <a:ahLst/>
            <a:cxnLst/>
            <a:rect l="l" t="t" r="r" b="b"/>
            <a:pathLst>
              <a:path w="2262464" h="2614192">
                <a:moveTo>
                  <a:pt x="0" y="0"/>
                </a:moveTo>
                <a:lnTo>
                  <a:pt x="2262464" y="0"/>
                </a:lnTo>
                <a:lnTo>
                  <a:pt x="2262464" y="2614192"/>
                </a:lnTo>
                <a:lnTo>
                  <a:pt x="0" y="26141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a:off x="6615954" y="3740229"/>
            <a:ext cx="2262464" cy="2614192"/>
          </a:xfrm>
          <a:custGeom>
            <a:avLst/>
            <a:gdLst/>
            <a:ahLst/>
            <a:cxnLst/>
            <a:rect l="l" t="t" r="r" b="b"/>
            <a:pathLst>
              <a:path w="2262464" h="2614192">
                <a:moveTo>
                  <a:pt x="0" y="0"/>
                </a:moveTo>
                <a:lnTo>
                  <a:pt x="2262464" y="0"/>
                </a:lnTo>
                <a:lnTo>
                  <a:pt x="2262464" y="2614191"/>
                </a:lnTo>
                <a:lnTo>
                  <a:pt x="0" y="26141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Freeform 17"/>
          <p:cNvSpPr/>
          <p:nvPr/>
        </p:nvSpPr>
        <p:spPr>
          <a:xfrm>
            <a:off x="6615954" y="6644108"/>
            <a:ext cx="2262464" cy="2614192"/>
          </a:xfrm>
          <a:custGeom>
            <a:avLst/>
            <a:gdLst/>
            <a:ahLst/>
            <a:cxnLst/>
            <a:rect l="l" t="t" r="r" b="b"/>
            <a:pathLst>
              <a:path w="2262464" h="2614192">
                <a:moveTo>
                  <a:pt x="0" y="0"/>
                </a:moveTo>
                <a:lnTo>
                  <a:pt x="2262464" y="0"/>
                </a:lnTo>
                <a:lnTo>
                  <a:pt x="2262464" y="2614192"/>
                </a:lnTo>
                <a:lnTo>
                  <a:pt x="0" y="26141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a:off x="9409582" y="3740229"/>
            <a:ext cx="2262464" cy="2614192"/>
          </a:xfrm>
          <a:custGeom>
            <a:avLst/>
            <a:gdLst/>
            <a:ahLst/>
            <a:cxnLst/>
            <a:rect l="l" t="t" r="r" b="b"/>
            <a:pathLst>
              <a:path w="2262464" h="2614192">
                <a:moveTo>
                  <a:pt x="0" y="0"/>
                </a:moveTo>
                <a:lnTo>
                  <a:pt x="2262464" y="0"/>
                </a:lnTo>
                <a:lnTo>
                  <a:pt x="2262464" y="2614191"/>
                </a:lnTo>
                <a:lnTo>
                  <a:pt x="0" y="26141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9" name="Freeform 19"/>
          <p:cNvSpPr/>
          <p:nvPr/>
        </p:nvSpPr>
        <p:spPr>
          <a:xfrm>
            <a:off x="9409582" y="6644108"/>
            <a:ext cx="2262464" cy="2614192"/>
          </a:xfrm>
          <a:custGeom>
            <a:avLst/>
            <a:gdLst/>
            <a:ahLst/>
            <a:cxnLst/>
            <a:rect l="l" t="t" r="r" b="b"/>
            <a:pathLst>
              <a:path w="2262464" h="2614192">
                <a:moveTo>
                  <a:pt x="0" y="0"/>
                </a:moveTo>
                <a:lnTo>
                  <a:pt x="2262464" y="0"/>
                </a:lnTo>
                <a:lnTo>
                  <a:pt x="2262464" y="2614192"/>
                </a:lnTo>
                <a:lnTo>
                  <a:pt x="0" y="26141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Freeform 20"/>
          <p:cNvSpPr/>
          <p:nvPr/>
        </p:nvSpPr>
        <p:spPr>
          <a:xfrm>
            <a:off x="12203209" y="3740229"/>
            <a:ext cx="2262464" cy="2614192"/>
          </a:xfrm>
          <a:custGeom>
            <a:avLst/>
            <a:gdLst/>
            <a:ahLst/>
            <a:cxnLst/>
            <a:rect l="l" t="t" r="r" b="b"/>
            <a:pathLst>
              <a:path w="2262464" h="2614192">
                <a:moveTo>
                  <a:pt x="0" y="0"/>
                </a:moveTo>
                <a:lnTo>
                  <a:pt x="2262464" y="0"/>
                </a:lnTo>
                <a:lnTo>
                  <a:pt x="2262464" y="2614191"/>
                </a:lnTo>
                <a:lnTo>
                  <a:pt x="0" y="26141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Freeform 21"/>
          <p:cNvSpPr/>
          <p:nvPr/>
        </p:nvSpPr>
        <p:spPr>
          <a:xfrm>
            <a:off x="12203209" y="6644108"/>
            <a:ext cx="2262464" cy="2614192"/>
          </a:xfrm>
          <a:custGeom>
            <a:avLst/>
            <a:gdLst/>
            <a:ahLst/>
            <a:cxnLst/>
            <a:rect l="l" t="t" r="r" b="b"/>
            <a:pathLst>
              <a:path w="2262464" h="2614192">
                <a:moveTo>
                  <a:pt x="0" y="0"/>
                </a:moveTo>
                <a:lnTo>
                  <a:pt x="2262464" y="0"/>
                </a:lnTo>
                <a:lnTo>
                  <a:pt x="2262464" y="2614192"/>
                </a:lnTo>
                <a:lnTo>
                  <a:pt x="0" y="26141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Freeform 22"/>
          <p:cNvSpPr/>
          <p:nvPr/>
        </p:nvSpPr>
        <p:spPr>
          <a:xfrm>
            <a:off x="14996836" y="3740229"/>
            <a:ext cx="2262464" cy="2614192"/>
          </a:xfrm>
          <a:custGeom>
            <a:avLst/>
            <a:gdLst/>
            <a:ahLst/>
            <a:cxnLst/>
            <a:rect l="l" t="t" r="r" b="b"/>
            <a:pathLst>
              <a:path w="2262464" h="2614192">
                <a:moveTo>
                  <a:pt x="0" y="0"/>
                </a:moveTo>
                <a:lnTo>
                  <a:pt x="2262464" y="0"/>
                </a:lnTo>
                <a:lnTo>
                  <a:pt x="2262464" y="2614191"/>
                </a:lnTo>
                <a:lnTo>
                  <a:pt x="0" y="26141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3" name="Freeform 23"/>
          <p:cNvSpPr/>
          <p:nvPr/>
        </p:nvSpPr>
        <p:spPr>
          <a:xfrm>
            <a:off x="14996836" y="6644108"/>
            <a:ext cx="2262464" cy="2614192"/>
          </a:xfrm>
          <a:custGeom>
            <a:avLst/>
            <a:gdLst/>
            <a:ahLst/>
            <a:cxnLst/>
            <a:rect l="l" t="t" r="r" b="b"/>
            <a:pathLst>
              <a:path w="2262464" h="2614192">
                <a:moveTo>
                  <a:pt x="0" y="0"/>
                </a:moveTo>
                <a:lnTo>
                  <a:pt x="2262464" y="0"/>
                </a:lnTo>
                <a:lnTo>
                  <a:pt x="2262464" y="2614192"/>
                </a:lnTo>
                <a:lnTo>
                  <a:pt x="0" y="26141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1028700" y="4323926"/>
            <a:ext cx="2260227" cy="1830784"/>
          </a:xfrm>
          <a:custGeom>
            <a:avLst/>
            <a:gdLst/>
            <a:ahLst/>
            <a:cxnLst/>
            <a:rect l="l" t="t" r="r" b="b"/>
            <a:pathLst>
              <a:path w="2260227" h="1830784">
                <a:moveTo>
                  <a:pt x="0" y="0"/>
                </a:moveTo>
                <a:lnTo>
                  <a:pt x="2260227" y="0"/>
                </a:lnTo>
                <a:lnTo>
                  <a:pt x="2260227" y="1830784"/>
                </a:lnTo>
                <a:lnTo>
                  <a:pt x="0" y="1830784"/>
                </a:lnTo>
                <a:lnTo>
                  <a:pt x="0" y="0"/>
                </a:lnTo>
                <a:close/>
              </a:path>
            </a:pathLst>
          </a:custGeom>
          <a:blipFill>
            <a:blip r:embed="rId6"/>
            <a:stretch>
              <a:fillRect/>
            </a:stretch>
          </a:blipFill>
        </p:spPr>
      </p:sp>
      <p:sp>
        <p:nvSpPr>
          <p:cNvPr id="25" name="Freeform 25"/>
          <p:cNvSpPr/>
          <p:nvPr/>
        </p:nvSpPr>
        <p:spPr>
          <a:xfrm>
            <a:off x="3686940" y="4323926"/>
            <a:ext cx="2533239" cy="1645744"/>
          </a:xfrm>
          <a:custGeom>
            <a:avLst/>
            <a:gdLst/>
            <a:ahLst/>
            <a:cxnLst/>
            <a:rect l="l" t="t" r="r" b="b"/>
            <a:pathLst>
              <a:path w="2533239" h="1645744">
                <a:moveTo>
                  <a:pt x="0" y="0"/>
                </a:moveTo>
                <a:lnTo>
                  <a:pt x="2533239" y="0"/>
                </a:lnTo>
                <a:lnTo>
                  <a:pt x="2533239" y="1645744"/>
                </a:lnTo>
                <a:lnTo>
                  <a:pt x="0" y="1645744"/>
                </a:lnTo>
                <a:lnTo>
                  <a:pt x="0" y="0"/>
                </a:lnTo>
                <a:close/>
              </a:path>
            </a:pathLst>
          </a:custGeom>
          <a:blipFill>
            <a:blip r:embed="rId7"/>
            <a:stretch>
              <a:fillRect/>
            </a:stretch>
          </a:blipFill>
        </p:spPr>
      </p:sp>
      <p:sp>
        <p:nvSpPr>
          <p:cNvPr id="26" name="TextBox 26"/>
          <p:cNvSpPr txBox="1"/>
          <p:nvPr/>
        </p:nvSpPr>
        <p:spPr>
          <a:xfrm>
            <a:off x="1028700" y="2763156"/>
            <a:ext cx="16230600" cy="636845"/>
          </a:xfrm>
          <a:prstGeom prst="rect">
            <a:avLst/>
          </a:prstGeom>
        </p:spPr>
        <p:txBody>
          <a:bodyPr lIns="0" tIns="0" rIns="0" bIns="0" rtlCol="0" anchor="t">
            <a:spAutoFit/>
          </a:bodyPr>
          <a:lstStyle/>
          <a:p>
            <a:pPr algn="ctr">
              <a:lnSpc>
                <a:spcPts val="5320"/>
              </a:lnSpc>
            </a:pPr>
            <a:r>
              <a:rPr lang="en-US" sz="3800">
                <a:solidFill>
                  <a:srgbClr val="2B2B2B"/>
                </a:solidFill>
                <a:latin typeface="Quicksand"/>
                <a:ea typeface="Quicksand"/>
                <a:cs typeface="Quicksand"/>
                <a:sym typeface="Quicksand"/>
              </a:rPr>
              <a:t>Suggest some safe practices to contribute to our class user agreement.</a:t>
            </a:r>
          </a:p>
        </p:txBody>
      </p:sp>
      <p:sp>
        <p:nvSpPr>
          <p:cNvPr id="27" name="TextBox 27"/>
          <p:cNvSpPr txBox="1"/>
          <p:nvPr/>
        </p:nvSpPr>
        <p:spPr>
          <a:xfrm>
            <a:off x="2949099" y="988788"/>
            <a:ext cx="12389802" cy="811530"/>
          </a:xfrm>
          <a:prstGeom prst="rect">
            <a:avLst/>
          </a:prstGeom>
        </p:spPr>
        <p:txBody>
          <a:bodyPr lIns="0" tIns="0" rIns="0" bIns="0" rtlCol="0" anchor="t">
            <a:spAutoFit/>
          </a:bodyPr>
          <a:lstStyle/>
          <a:p>
            <a:pPr algn="ctr">
              <a:lnSpc>
                <a:spcPts val="6719"/>
              </a:lnSpc>
            </a:pPr>
            <a:r>
              <a:rPr lang="en-US" sz="4800" b="1">
                <a:solidFill>
                  <a:srgbClr val="2B2B2B"/>
                </a:solidFill>
                <a:latin typeface="Quicksand Bold"/>
                <a:ea typeface="Quicksand Bold"/>
                <a:cs typeface="Quicksand Bold"/>
                <a:sym typeface="Quicksand Bold"/>
              </a:rPr>
              <a:t>PROGETTI IN ATTO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909357">
            <a:off x="2398944" y="-18431"/>
            <a:ext cx="16250339" cy="10323862"/>
            <a:chOff x="0" y="0"/>
            <a:chExt cx="21667119" cy="13765150"/>
          </a:xfrm>
        </p:grpSpPr>
        <p:sp>
          <p:nvSpPr>
            <p:cNvPr id="3" name="Freeform 3"/>
            <p:cNvSpPr/>
            <p:nvPr/>
          </p:nvSpPr>
          <p:spPr>
            <a:xfrm>
              <a:off x="0" y="0"/>
              <a:ext cx="16195198" cy="13765150"/>
            </a:xfrm>
            <a:custGeom>
              <a:avLst/>
              <a:gdLst/>
              <a:ahLst/>
              <a:cxnLst/>
              <a:rect l="l" t="t" r="r" b="b"/>
              <a:pathLst>
                <a:path w="16195198" h="13765150">
                  <a:moveTo>
                    <a:pt x="0" y="0"/>
                  </a:moveTo>
                  <a:lnTo>
                    <a:pt x="16195198" y="0"/>
                  </a:lnTo>
                  <a:lnTo>
                    <a:pt x="16195198" y="13765150"/>
                  </a:lnTo>
                  <a:lnTo>
                    <a:pt x="0" y="13765150"/>
                  </a:lnTo>
                  <a:lnTo>
                    <a:pt x="0" y="0"/>
                  </a:lnTo>
                  <a:close/>
                </a:path>
              </a:pathLst>
            </a:custGeom>
            <a:blipFill>
              <a:blip r:embed="rId2"/>
              <a:stretch>
                <a:fillRect t="-2998" b="-2767"/>
              </a:stretch>
            </a:blipFill>
          </p:spPr>
        </p:sp>
        <p:sp>
          <p:nvSpPr>
            <p:cNvPr id="4" name="Freeform 4"/>
            <p:cNvSpPr/>
            <p:nvPr/>
          </p:nvSpPr>
          <p:spPr>
            <a:xfrm>
              <a:off x="7901969" y="0"/>
              <a:ext cx="13765150" cy="13765150"/>
            </a:xfrm>
            <a:custGeom>
              <a:avLst/>
              <a:gdLst/>
              <a:ahLst/>
              <a:cxnLst/>
              <a:rect l="l" t="t" r="r" b="b"/>
              <a:pathLst>
                <a:path w="13765150" h="13765150">
                  <a:moveTo>
                    <a:pt x="0" y="0"/>
                  </a:moveTo>
                  <a:lnTo>
                    <a:pt x="13765150" y="0"/>
                  </a:lnTo>
                  <a:lnTo>
                    <a:pt x="13765150" y="13765150"/>
                  </a:lnTo>
                  <a:lnTo>
                    <a:pt x="0" y="137651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5" name="Group 5"/>
          <p:cNvGrpSpPr/>
          <p:nvPr/>
        </p:nvGrpSpPr>
        <p:grpSpPr>
          <a:xfrm>
            <a:off x="1028700" y="9258300"/>
            <a:ext cx="3633660" cy="556272"/>
            <a:chOff x="0" y="0"/>
            <a:chExt cx="4844881" cy="741696"/>
          </a:xfrm>
        </p:grpSpPr>
        <p:sp>
          <p:nvSpPr>
            <p:cNvPr id="6" name="Freeform 6"/>
            <p:cNvSpPr/>
            <p:nvPr/>
          </p:nvSpPr>
          <p:spPr>
            <a:xfrm>
              <a:off x="4035508" y="0"/>
              <a:ext cx="809373" cy="741696"/>
            </a:xfrm>
            <a:custGeom>
              <a:avLst/>
              <a:gdLst/>
              <a:ahLst/>
              <a:cxnLst/>
              <a:rect l="l" t="t" r="r" b="b"/>
              <a:pathLst>
                <a:path w="809373" h="741696">
                  <a:moveTo>
                    <a:pt x="0" y="0"/>
                  </a:moveTo>
                  <a:lnTo>
                    <a:pt x="809373" y="0"/>
                  </a:lnTo>
                  <a:lnTo>
                    <a:pt x="809373" y="741696"/>
                  </a:lnTo>
                  <a:lnTo>
                    <a:pt x="0" y="7416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0" y="109653"/>
              <a:ext cx="4035508" cy="484290"/>
            </a:xfrm>
            <a:prstGeom prst="rect">
              <a:avLst/>
            </a:prstGeom>
          </p:spPr>
          <p:txBody>
            <a:bodyPr lIns="0" tIns="0" rIns="0" bIns="0" rtlCol="0" anchor="t">
              <a:spAutoFit/>
            </a:bodyPr>
            <a:lstStyle/>
            <a:p>
              <a:pPr algn="l">
                <a:lnSpc>
                  <a:spcPts val="3080"/>
                </a:lnSpc>
              </a:pPr>
              <a:r>
                <a:rPr lang="en-US" sz="2200" b="1">
                  <a:solidFill>
                    <a:srgbClr val="353581"/>
                  </a:solidFill>
                  <a:latin typeface="Quicksand Bold"/>
                  <a:ea typeface="Quicksand Bold"/>
                  <a:cs typeface="Quicksand Bold"/>
                  <a:sym typeface="Quicksand Bold"/>
                </a:rPr>
                <a:t>TEAM ANTIBULLISMO</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2191</Words>
  <Application>Microsoft Office PowerPoint</Application>
  <PresentationFormat>Personalizzato</PresentationFormat>
  <Paragraphs>205</Paragraphs>
  <Slides>28</Slides>
  <Notes>0</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28</vt:i4>
      </vt:variant>
    </vt:vector>
  </HeadingPairs>
  <TitlesOfParts>
    <vt:vector size="38" baseType="lpstr">
      <vt:lpstr>Arial</vt:lpstr>
      <vt:lpstr>Calibri</vt:lpstr>
      <vt:lpstr>London</vt:lpstr>
      <vt:lpstr>Noto Serif</vt:lpstr>
      <vt:lpstr>Noto Serif Bold</vt:lpstr>
      <vt:lpstr>Open Sans</vt:lpstr>
      <vt:lpstr>Open Sans Bold</vt:lpstr>
      <vt:lpstr>Quicksand</vt:lpstr>
      <vt:lpstr>Quicksand Bold</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cp:lastModifiedBy>UTENTE</cp:lastModifiedBy>
  <cp:revision>2</cp:revision>
  <dcterms:modified xsi:type="dcterms:W3CDTF">2026-02-04T17:28:42Z</dcterms:modified>
</cp:coreProperties>
</file>